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335" r:id="rId2"/>
    <p:sldId id="332" r:id="rId3"/>
    <p:sldId id="333" r:id="rId4"/>
    <p:sldId id="369" r:id="rId5"/>
    <p:sldId id="368" r:id="rId6"/>
    <p:sldId id="370" r:id="rId7"/>
    <p:sldId id="371" r:id="rId8"/>
    <p:sldId id="372" r:id="rId9"/>
    <p:sldId id="373" r:id="rId10"/>
    <p:sldId id="374" r:id="rId11"/>
    <p:sldId id="375" r:id="rId12"/>
    <p:sldId id="376" r:id="rId13"/>
    <p:sldId id="377" r:id="rId14"/>
    <p:sldId id="378" r:id="rId15"/>
    <p:sldId id="379" r:id="rId16"/>
    <p:sldId id="380" r:id="rId17"/>
    <p:sldId id="382" r:id="rId18"/>
    <p:sldId id="383" r:id="rId19"/>
    <p:sldId id="384" r:id="rId20"/>
    <p:sldId id="385" r:id="rId21"/>
    <p:sldId id="386" r:id="rId22"/>
    <p:sldId id="387" r:id="rId23"/>
    <p:sldId id="388" r:id="rId24"/>
    <p:sldId id="389" r:id="rId25"/>
    <p:sldId id="390" r:id="rId26"/>
    <p:sldId id="391" r:id="rId27"/>
    <p:sldId id="392" r:id="rId28"/>
    <p:sldId id="393" r:id="rId29"/>
    <p:sldId id="381" r:id="rId30"/>
    <p:sldId id="395" r:id="rId31"/>
    <p:sldId id="394" r:id="rId32"/>
    <p:sldId id="399" r:id="rId33"/>
    <p:sldId id="400" r:id="rId34"/>
    <p:sldId id="401" r:id="rId35"/>
    <p:sldId id="402" r:id="rId36"/>
    <p:sldId id="403" r:id="rId37"/>
    <p:sldId id="404" r:id="rId38"/>
    <p:sldId id="405" r:id="rId39"/>
    <p:sldId id="406" r:id="rId40"/>
    <p:sldId id="407" r:id="rId41"/>
    <p:sldId id="408" r:id="rId42"/>
    <p:sldId id="409" r:id="rId43"/>
    <p:sldId id="430" r:id="rId44"/>
    <p:sldId id="410" r:id="rId45"/>
    <p:sldId id="398" r:id="rId46"/>
    <p:sldId id="426" r:id="rId47"/>
    <p:sldId id="425" r:id="rId48"/>
    <p:sldId id="427" r:id="rId49"/>
    <p:sldId id="411" r:id="rId50"/>
    <p:sldId id="412" r:id="rId51"/>
    <p:sldId id="413" r:id="rId52"/>
    <p:sldId id="414" r:id="rId53"/>
    <p:sldId id="428" r:id="rId54"/>
    <p:sldId id="415" r:id="rId55"/>
    <p:sldId id="429" r:id="rId56"/>
    <p:sldId id="364" r:id="rId57"/>
  </p:sldIdLst>
  <p:sldSz cx="9144000" cy="594042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84">
          <p15:clr>
            <a:srgbClr val="A4A3A4"/>
          </p15:clr>
        </p15:guide>
        <p15:guide id="2" pos="29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8ED5"/>
    <a:srgbClr val="53585E"/>
    <a:srgbClr val="EEEFF3"/>
    <a:srgbClr val="F6D3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3630" autoAdjust="0"/>
  </p:normalViewPr>
  <p:slideViewPr>
    <p:cSldViewPr showGuides="1">
      <p:cViewPr>
        <p:scale>
          <a:sx n="66" d="100"/>
          <a:sy n="66" d="100"/>
        </p:scale>
        <p:origin x="-1692" y="-672"/>
      </p:cViewPr>
      <p:guideLst>
        <p:guide orient="horz" pos="1945"/>
        <p:guide pos="2932"/>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12990"/>
    </p:cViewPr>
  </p:sorter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C1AFF-D539-45A2-81CA-66B921DD8D52}" type="datetimeFigureOut">
              <a:rPr lang="zh-CN" altLang="en-US" smtClean="0"/>
              <a:pPr/>
              <a:t>2018/5/15</a:t>
            </a:fld>
            <a:endParaRPr lang="zh-CN" altLang="en-US"/>
          </a:p>
        </p:txBody>
      </p:sp>
      <p:sp>
        <p:nvSpPr>
          <p:cNvPr id="4" name="幻灯片图像占位符 3"/>
          <p:cNvSpPr>
            <a:spLocks noGrp="1" noRot="1" noChangeAspect="1"/>
          </p:cNvSpPr>
          <p:nvPr>
            <p:ph type="sldImg" idx="2"/>
          </p:nvPr>
        </p:nvSpPr>
        <p:spPr>
          <a:xfrm>
            <a:off x="790575" y="685800"/>
            <a:ext cx="52768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C74456-EB52-4577-819A-4B7EA6F602C1}" type="slidenum">
              <a:rPr lang="zh-CN" altLang="en-US" smtClean="0"/>
              <a:pPr/>
              <a:t>‹#›</a:t>
            </a:fld>
            <a:endParaRPr lang="zh-CN" altLang="en-US"/>
          </a:p>
        </p:txBody>
      </p:sp>
    </p:spTree>
    <p:extLst>
      <p:ext uri="{BB962C8B-B14F-4D97-AF65-F5344CB8AC3E}">
        <p14:creationId xmlns:p14="http://schemas.microsoft.com/office/powerpoint/2010/main" val="3222527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a:t>
            </a:fld>
            <a:endParaRPr lang="zh-CN" altLang="en-US"/>
          </a:p>
        </p:txBody>
      </p:sp>
    </p:spTree>
    <p:extLst>
      <p:ext uri="{BB962C8B-B14F-4D97-AF65-F5344CB8AC3E}">
        <p14:creationId xmlns:p14="http://schemas.microsoft.com/office/powerpoint/2010/main" val="1934785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10</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11</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12</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13</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14</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15</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16</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17</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18</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19</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a:t>
            </a:fld>
            <a:endParaRPr lang="zh-CN" altLang="en-US"/>
          </a:p>
        </p:txBody>
      </p:sp>
    </p:spTree>
    <p:extLst>
      <p:ext uri="{BB962C8B-B14F-4D97-AF65-F5344CB8AC3E}">
        <p14:creationId xmlns:p14="http://schemas.microsoft.com/office/powerpoint/2010/main" val="3584422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20</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21</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22</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23</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24</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25</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26</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27</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28</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29</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30</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31</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32</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33</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34</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35</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36</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37</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38</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39</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40</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41</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42</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43</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44</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45</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46</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48</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49</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50</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51</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52</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53</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54</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55</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56</a:t>
            </a:fld>
            <a:endParaRPr lang="zh-CN" altLang="en-US"/>
          </a:p>
        </p:txBody>
      </p:sp>
    </p:spTree>
    <p:extLst>
      <p:ext uri="{BB962C8B-B14F-4D97-AF65-F5344CB8AC3E}">
        <p14:creationId xmlns:p14="http://schemas.microsoft.com/office/powerpoint/2010/main" val="474452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6</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7</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8</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90575" y="685800"/>
            <a:ext cx="52768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9</a:t>
            </a:fld>
            <a:endParaRPr lang="zh-CN" altLang="en-US"/>
          </a:p>
        </p:txBody>
      </p:sp>
    </p:spTree>
    <p:extLst>
      <p:ext uri="{BB962C8B-B14F-4D97-AF65-F5344CB8AC3E}">
        <p14:creationId xmlns:p14="http://schemas.microsoft.com/office/powerpoint/2010/main" val="3506057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F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120.26.234.5/login/"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hyperlink" Target="http://gxy.hunnu.edu.cn/ResearchManagementSyste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hyperlink" Target="http://rj.baidu.com/soft/detail/14744.html?ald" TargetMode="Externa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hyperlink" Target="http://222.243.169.50:9090/pms-xt/LoginPage.do"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原创设计师QQ598969553             _4"/>
          <p:cNvSpPr txBox="1"/>
          <p:nvPr/>
        </p:nvSpPr>
        <p:spPr>
          <a:xfrm>
            <a:off x="685873" y="785219"/>
            <a:ext cx="1726128" cy="498437"/>
          </a:xfrm>
          <a:prstGeom prst="rect">
            <a:avLst/>
          </a:prstGeom>
          <a:noFill/>
        </p:spPr>
        <p:txBody>
          <a:bodyPr wrap="square" rtlCol="0">
            <a:spAutoFit/>
          </a:bodyPr>
          <a:lstStyle/>
          <a:p>
            <a:r>
              <a:rPr lang="zh-CN" altLang="en-US" sz="2600" b="1" dirty="0" smtClean="0">
                <a:solidFill>
                  <a:schemeClr val="accent1"/>
                </a:solidFill>
                <a:latin typeface="华文细黑" panose="02010600040101010101" pitchFamily="2" charset="-122"/>
                <a:ea typeface="华文细黑" panose="02010600040101010101" pitchFamily="2" charset="-122"/>
              </a:rPr>
              <a:t>科研讲座</a:t>
            </a:r>
            <a:endParaRPr lang="zh-CN" altLang="en-US" sz="2600" b="1" dirty="0">
              <a:solidFill>
                <a:schemeClr val="accent1"/>
              </a:solidFill>
              <a:latin typeface="华文细黑" panose="02010600040101010101" pitchFamily="2" charset="-122"/>
              <a:ea typeface="华文细黑" panose="02010600040101010101" pitchFamily="2" charset="-122"/>
            </a:endParaRPr>
          </a:p>
        </p:txBody>
      </p:sp>
      <p:sp>
        <p:nvSpPr>
          <p:cNvPr id="23" name="原创设计师QQ598969553             _5"/>
          <p:cNvSpPr/>
          <p:nvPr/>
        </p:nvSpPr>
        <p:spPr>
          <a:xfrm rot="5400000">
            <a:off x="-26219" y="871577"/>
            <a:ext cx="378455" cy="325722"/>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5A9E"/>
              </a:solidFill>
              <a:ea typeface="微软雅黑" panose="020B0503020204020204" pitchFamily="34" charset="-122"/>
            </a:endParaRPr>
          </a:p>
        </p:txBody>
      </p:sp>
      <p:sp>
        <p:nvSpPr>
          <p:cNvPr id="24" name="原创设计师QQ598969553             _6"/>
          <p:cNvSpPr>
            <a:spLocks noGrp="1" noSelect="1" noRot="1" noChangeAspect="1" noMove="1" noResize="1" noChangeShapeType="1" noTextEdit="1"/>
          </p:cNvSpPr>
          <p:nvPr/>
        </p:nvSpPr>
        <p:spPr>
          <a:xfrm>
            <a:off x="6815646" y="2"/>
            <a:ext cx="807622" cy="466520"/>
          </a:xfrm>
          <a:custGeom>
            <a:avLst/>
            <a:gdLst>
              <a:gd name="connsiteX0" fmla="*/ 1071800 w 1071800"/>
              <a:gd name="connsiteY0" fmla="*/ 0 h 535900"/>
              <a:gd name="connsiteX1" fmla="*/ 535900 w 1071800"/>
              <a:gd name="connsiteY1" fmla="*/ 535900 h 535900"/>
              <a:gd name="connsiteX2" fmla="*/ 0 w 1071800"/>
              <a:gd name="connsiteY2" fmla="*/ 1 h 535900"/>
              <a:gd name="connsiteX3" fmla="*/ 1071800 w 1071800"/>
              <a:gd name="connsiteY3" fmla="*/ 0 h 535900"/>
            </a:gdLst>
            <a:ahLst/>
            <a:cxnLst>
              <a:cxn ang="0">
                <a:pos x="connsiteX0" y="connsiteY0"/>
              </a:cxn>
              <a:cxn ang="0">
                <a:pos x="connsiteX1" y="connsiteY1"/>
              </a:cxn>
              <a:cxn ang="0">
                <a:pos x="connsiteX2" y="connsiteY2"/>
              </a:cxn>
              <a:cxn ang="0">
                <a:pos x="connsiteX3" y="connsiteY3"/>
              </a:cxn>
            </a:cxnLst>
            <a:rect l="l" t="t" r="r" b="b"/>
            <a:pathLst>
              <a:path w="1071800" h="535900">
                <a:moveTo>
                  <a:pt x="1071800" y="0"/>
                </a:moveTo>
                <a:lnTo>
                  <a:pt x="535900" y="535900"/>
                </a:lnTo>
                <a:lnTo>
                  <a:pt x="0" y="1"/>
                </a:lnTo>
                <a:lnTo>
                  <a:pt x="10718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原创设计师QQ598969553             _7"/>
          <p:cNvSpPr/>
          <p:nvPr/>
        </p:nvSpPr>
        <p:spPr>
          <a:xfrm>
            <a:off x="7209932" y="11005"/>
            <a:ext cx="1917170" cy="1657693"/>
          </a:xfrm>
          <a:custGeom>
            <a:avLst/>
            <a:gdLst>
              <a:gd name="connsiteX0" fmla="*/ 1849729 w 2461149"/>
              <a:gd name="connsiteY0" fmla="*/ 0 h 1841994"/>
              <a:gd name="connsiteX1" fmla="*/ 2461149 w 2461149"/>
              <a:gd name="connsiteY1" fmla="*/ 611420 h 1841994"/>
              <a:gd name="connsiteX2" fmla="*/ 1230575 w 2461149"/>
              <a:gd name="connsiteY2" fmla="*/ 1841994 h 1841994"/>
              <a:gd name="connsiteX3" fmla="*/ 0 w 2461149"/>
              <a:gd name="connsiteY3" fmla="*/ 611420 h 1841994"/>
              <a:gd name="connsiteX4" fmla="*/ 611419 w 2461149"/>
              <a:gd name="connsiteY4" fmla="*/ 1 h 1841994"/>
              <a:gd name="connsiteX5" fmla="*/ 1849729 w 2461149"/>
              <a:gd name="connsiteY5" fmla="*/ 0 h 184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1149" h="1841994">
                <a:moveTo>
                  <a:pt x="1849729" y="0"/>
                </a:moveTo>
                <a:lnTo>
                  <a:pt x="2461149" y="611420"/>
                </a:lnTo>
                <a:lnTo>
                  <a:pt x="1230575" y="1841994"/>
                </a:lnTo>
                <a:lnTo>
                  <a:pt x="0" y="611420"/>
                </a:lnTo>
                <a:lnTo>
                  <a:pt x="611419" y="1"/>
                </a:lnTo>
                <a:lnTo>
                  <a:pt x="18497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6" name="原创设计师QQ598969553             _8"/>
          <p:cNvSpPr/>
          <p:nvPr/>
        </p:nvSpPr>
        <p:spPr>
          <a:xfrm>
            <a:off x="4343794" y="548637"/>
            <a:ext cx="1856562" cy="2144876"/>
          </a:xfrm>
          <a:custGeom>
            <a:avLst/>
            <a:gdLst>
              <a:gd name="connsiteX0" fmla="*/ 1231927 w 2463854"/>
              <a:gd name="connsiteY0" fmla="*/ 0 h 2463854"/>
              <a:gd name="connsiteX1" fmla="*/ 2463854 w 2463854"/>
              <a:gd name="connsiteY1" fmla="*/ 1231927 h 2463854"/>
              <a:gd name="connsiteX2" fmla="*/ 1231927 w 2463854"/>
              <a:gd name="connsiteY2" fmla="*/ 2463854 h 2463854"/>
              <a:gd name="connsiteX3" fmla="*/ 0 w 2463854"/>
              <a:gd name="connsiteY3" fmla="*/ 1231927 h 2463854"/>
              <a:gd name="connsiteX4" fmla="*/ 1231927 w 2463854"/>
              <a:gd name="connsiteY4" fmla="*/ 0 h 246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54" h="2463854">
                <a:moveTo>
                  <a:pt x="1231927" y="0"/>
                </a:moveTo>
                <a:lnTo>
                  <a:pt x="2463854" y="1231927"/>
                </a:lnTo>
                <a:lnTo>
                  <a:pt x="1231927" y="2463854"/>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7" name="原创设计师QQ598969553             _9"/>
          <p:cNvSpPr>
            <a:spLocks noGrp="1" noSelect="1" noRot="1" noChangeAspect="1" noMove="1" noResize="1" noChangeShapeType="1" noTextEdit="1"/>
          </p:cNvSpPr>
          <p:nvPr/>
        </p:nvSpPr>
        <p:spPr>
          <a:xfrm>
            <a:off x="5295636" y="515624"/>
            <a:ext cx="3767200" cy="4352226"/>
          </a:xfrm>
          <a:custGeom>
            <a:avLst/>
            <a:gdLst>
              <a:gd name="connsiteX0" fmla="*/ 2499735 w 4999471"/>
              <a:gd name="connsiteY0" fmla="*/ 0 h 4999472"/>
              <a:gd name="connsiteX1" fmla="*/ 4999471 w 4999471"/>
              <a:gd name="connsiteY1" fmla="*/ 2499736 h 4999472"/>
              <a:gd name="connsiteX2" fmla="*/ 2499735 w 4999471"/>
              <a:gd name="connsiteY2" fmla="*/ 4999472 h 4999472"/>
              <a:gd name="connsiteX3" fmla="*/ 0 w 4999471"/>
              <a:gd name="connsiteY3" fmla="*/ 2499736 h 4999472"/>
              <a:gd name="connsiteX4" fmla="*/ 2499735 w 4999471"/>
              <a:gd name="connsiteY4" fmla="*/ 0 h 4999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9471" h="4999472">
                <a:moveTo>
                  <a:pt x="2499735" y="0"/>
                </a:moveTo>
                <a:lnTo>
                  <a:pt x="4999471" y="2499736"/>
                </a:lnTo>
                <a:lnTo>
                  <a:pt x="2499735" y="4999472"/>
                </a:lnTo>
                <a:lnTo>
                  <a:pt x="0" y="2499736"/>
                </a:lnTo>
                <a:lnTo>
                  <a:pt x="2499735"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QQ598969553             _10"/>
          <p:cNvSpPr/>
          <p:nvPr/>
        </p:nvSpPr>
        <p:spPr>
          <a:xfrm>
            <a:off x="5272075" y="3814714"/>
            <a:ext cx="1856562" cy="2106269"/>
          </a:xfrm>
          <a:custGeom>
            <a:avLst/>
            <a:gdLst>
              <a:gd name="connsiteX0" fmla="*/ 1231927 w 2463854"/>
              <a:gd name="connsiteY0" fmla="*/ 0 h 2419505"/>
              <a:gd name="connsiteX1" fmla="*/ 2463854 w 2463854"/>
              <a:gd name="connsiteY1" fmla="*/ 1231927 h 2419505"/>
              <a:gd name="connsiteX2" fmla="*/ 1276277 w 2463854"/>
              <a:gd name="connsiteY2" fmla="*/ 2419505 h 2419505"/>
              <a:gd name="connsiteX3" fmla="*/ 1187578 w 2463854"/>
              <a:gd name="connsiteY3" fmla="*/ 2419505 h 2419505"/>
              <a:gd name="connsiteX4" fmla="*/ 0 w 2463854"/>
              <a:gd name="connsiteY4" fmla="*/ 1231927 h 2419505"/>
              <a:gd name="connsiteX5" fmla="*/ 1231927 w 2463854"/>
              <a:gd name="connsiteY5" fmla="*/ 0 h 241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3854" h="2419505">
                <a:moveTo>
                  <a:pt x="1231927" y="0"/>
                </a:moveTo>
                <a:lnTo>
                  <a:pt x="2463854" y="1231927"/>
                </a:lnTo>
                <a:lnTo>
                  <a:pt x="1276277" y="2419505"/>
                </a:lnTo>
                <a:lnTo>
                  <a:pt x="1187578" y="2419505"/>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a:spLocks noGrp="1" noSelect="1" noRot="1" noChangeAspect="1" noMove="1" noResize="1" noChangeShapeType="1" noTextEdit="1"/>
          </p:cNvSpPr>
          <p:nvPr/>
        </p:nvSpPr>
        <p:spPr>
          <a:xfrm>
            <a:off x="6269786" y="3992863"/>
            <a:ext cx="2912809" cy="1949853"/>
          </a:xfrm>
          <a:custGeom>
            <a:avLst/>
            <a:gdLst>
              <a:gd name="connsiteX0" fmla="*/ 2239826 w 3865605"/>
              <a:gd name="connsiteY0" fmla="*/ 0 h 2239827"/>
              <a:gd name="connsiteX1" fmla="*/ 3865605 w 3865605"/>
              <a:gd name="connsiteY1" fmla="*/ 1625779 h 2239827"/>
              <a:gd name="connsiteX2" fmla="*/ 3865605 w 3865605"/>
              <a:gd name="connsiteY2" fmla="*/ 2239827 h 2239827"/>
              <a:gd name="connsiteX3" fmla="*/ 0 w 3865605"/>
              <a:gd name="connsiteY3" fmla="*/ 2239827 h 2239827"/>
              <a:gd name="connsiteX4" fmla="*/ 2239826 w 3865605"/>
              <a:gd name="connsiteY4" fmla="*/ 0 h 223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605" h="2239827">
                <a:moveTo>
                  <a:pt x="2239826" y="0"/>
                </a:moveTo>
                <a:lnTo>
                  <a:pt x="3865605" y="1625779"/>
                </a:lnTo>
                <a:lnTo>
                  <a:pt x="3865605" y="2239827"/>
                </a:lnTo>
                <a:lnTo>
                  <a:pt x="0" y="2239827"/>
                </a:lnTo>
                <a:lnTo>
                  <a:pt x="2239826" y="0"/>
                </a:lnTo>
                <a:close/>
              </a:path>
            </a:pathLst>
          </a:custGeom>
          <a:blipFill dpi="0" rotWithShape="1">
            <a:blip r:embed="rId4"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64"/>
          <p:cNvPicPr>
            <a:picLocks noGrp="1" noSelect="1" noRot="1" noChangeAspect="1" noMove="1" noResize="1" noChangeShapeType="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原创设计师QQ598969553             _3"/>
          <p:cNvSpPr/>
          <p:nvPr/>
        </p:nvSpPr>
        <p:spPr>
          <a:xfrm>
            <a:off x="449103" y="3122612"/>
            <a:ext cx="5079956" cy="662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bg1"/>
              </a:solidFill>
              <a:latin typeface="微软雅黑" pitchFamily="34" charset="-122"/>
              <a:ea typeface="微软雅黑" pitchFamily="34" charset="-122"/>
            </a:endParaRPr>
          </a:p>
        </p:txBody>
      </p:sp>
      <p:sp>
        <p:nvSpPr>
          <p:cNvPr id="17" name="原创设计师QQ598969553             _1"/>
          <p:cNvSpPr txBox="1"/>
          <p:nvPr/>
        </p:nvSpPr>
        <p:spPr>
          <a:xfrm>
            <a:off x="436046" y="3122613"/>
            <a:ext cx="5152354" cy="584775"/>
          </a:xfrm>
          <a:prstGeom prst="rect">
            <a:avLst/>
          </a:prstGeom>
          <a:noFill/>
        </p:spPr>
        <p:txBody>
          <a:bodyPr wrap="square" rtlCol="0">
            <a:spAutoFit/>
          </a:bodyPr>
          <a:lstStyle/>
          <a:p>
            <a:r>
              <a:rPr lang="zh-CN" altLang="en-US" sz="3200" dirty="0" smtClean="0">
                <a:solidFill>
                  <a:schemeClr val="bg1"/>
                </a:solidFill>
                <a:latin typeface="AvantGarde Md BT" pitchFamily="34" charset="0"/>
                <a:ea typeface="微软雅黑" pitchFamily="34" charset="-122"/>
              </a:rPr>
              <a:t>科研项目网上申报教师培训</a:t>
            </a:r>
            <a:endParaRPr lang="en-US" altLang="zh-CN" sz="3200" dirty="0">
              <a:solidFill>
                <a:schemeClr val="bg1"/>
              </a:solidFill>
              <a:latin typeface="AvantGarde Md BT" pitchFamily="34" charset="0"/>
              <a:ea typeface="微软雅黑" pitchFamily="34" charset="-122"/>
            </a:endParaRPr>
          </a:p>
        </p:txBody>
      </p:sp>
      <p:sp>
        <p:nvSpPr>
          <p:cNvPr id="18" name="原创设计师QQ598969553             _2"/>
          <p:cNvSpPr txBox="1"/>
          <p:nvPr/>
        </p:nvSpPr>
        <p:spPr>
          <a:xfrm>
            <a:off x="1479834" y="4298102"/>
            <a:ext cx="2956567" cy="923330"/>
          </a:xfrm>
          <a:prstGeom prst="rect">
            <a:avLst/>
          </a:prstGeom>
          <a:noFill/>
        </p:spPr>
        <p:txBody>
          <a:bodyPr wrap="square" rtlCol="0">
            <a:spAutoFit/>
          </a:bodyPr>
          <a:lstStyle/>
          <a:p>
            <a:pPr>
              <a:lnSpc>
                <a:spcPct val="150000"/>
              </a:lnSpc>
            </a:pPr>
            <a:r>
              <a:rPr lang="zh-CN" altLang="en-US" sz="2000" dirty="0" smtClean="0">
                <a:solidFill>
                  <a:srgbClr val="558ED5"/>
                </a:solidFill>
                <a:latin typeface="微软雅黑" pitchFamily="34" charset="-122"/>
                <a:ea typeface="微软雅黑" pitchFamily="34" charset="-122"/>
              </a:rPr>
              <a:t>     汇报人：刘敏</a:t>
            </a:r>
            <a:endParaRPr lang="en-US" altLang="zh-CN" sz="2000" dirty="0" smtClean="0">
              <a:solidFill>
                <a:srgbClr val="558ED5"/>
              </a:solidFill>
              <a:latin typeface="微软雅黑" pitchFamily="34" charset="-122"/>
              <a:ea typeface="微软雅黑" pitchFamily="34" charset="-122"/>
            </a:endParaRPr>
          </a:p>
          <a:p>
            <a:pPr>
              <a:lnSpc>
                <a:spcPct val="150000"/>
              </a:lnSpc>
            </a:pPr>
            <a:r>
              <a:rPr lang="zh-CN" altLang="en-US" sz="1600" dirty="0" smtClean="0">
                <a:solidFill>
                  <a:srgbClr val="558ED5"/>
                </a:solidFill>
                <a:latin typeface="微软雅黑" pitchFamily="34" charset="-122"/>
                <a:ea typeface="微软雅黑" pitchFamily="34" charset="-122"/>
              </a:rPr>
              <a:t>     科研处    </a:t>
            </a:r>
            <a:r>
              <a:rPr lang="en-US" altLang="zh-CN" sz="1600" dirty="0" smtClean="0">
                <a:solidFill>
                  <a:srgbClr val="558ED5"/>
                </a:solidFill>
                <a:latin typeface="微软雅黑" pitchFamily="34" charset="-122"/>
                <a:ea typeface="微软雅黑" pitchFamily="34" charset="-122"/>
              </a:rPr>
              <a:t>2018</a:t>
            </a:r>
            <a:r>
              <a:rPr lang="zh-CN" altLang="en-US" sz="1600" dirty="0" smtClean="0">
                <a:solidFill>
                  <a:srgbClr val="558ED5"/>
                </a:solidFill>
                <a:latin typeface="微软雅黑" pitchFamily="34" charset="-122"/>
                <a:ea typeface="微软雅黑" pitchFamily="34" charset="-122"/>
              </a:rPr>
              <a:t>年</a:t>
            </a:r>
            <a:r>
              <a:rPr lang="en-US" altLang="zh-CN" sz="1600" dirty="0" smtClean="0">
                <a:solidFill>
                  <a:srgbClr val="558ED5"/>
                </a:solidFill>
                <a:latin typeface="微软雅黑" pitchFamily="34" charset="-122"/>
                <a:ea typeface="微软雅黑" pitchFamily="34" charset="-122"/>
              </a:rPr>
              <a:t>5</a:t>
            </a:r>
            <a:r>
              <a:rPr lang="zh-CN" altLang="en-US" sz="1600" dirty="0" smtClean="0">
                <a:solidFill>
                  <a:srgbClr val="558ED5"/>
                </a:solidFill>
                <a:latin typeface="微软雅黑" pitchFamily="34" charset="-122"/>
                <a:ea typeface="微软雅黑" pitchFamily="34" charset="-122"/>
              </a:rPr>
              <a:t>月</a:t>
            </a:r>
            <a:endParaRPr lang="zh-CN" altLang="en-US" sz="1600" dirty="0">
              <a:solidFill>
                <a:srgbClr val="558ED5"/>
              </a:solidFill>
              <a:latin typeface="微软雅黑" pitchFamily="34" charset="-122"/>
              <a:ea typeface="微软雅黑" pitchFamily="34" charset="-122"/>
            </a:endParaRPr>
          </a:p>
        </p:txBody>
      </p:sp>
      <p:sp>
        <p:nvSpPr>
          <p:cNvPr id="19" name="原创设计师QQ598969553             _5"/>
          <p:cNvSpPr/>
          <p:nvPr/>
        </p:nvSpPr>
        <p:spPr>
          <a:xfrm rot="5400000">
            <a:off x="126181" y="1023977"/>
            <a:ext cx="378455" cy="325722"/>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5A9E"/>
              </a:solidFill>
              <a:ea typeface="微软雅黑" panose="020B0503020204020204" pitchFamily="34" charset="-122"/>
            </a:endParaRPr>
          </a:p>
        </p:txBody>
      </p:sp>
    </p:spTree>
    <p:extLst>
      <p:ext uri="{BB962C8B-B14F-4D97-AF65-F5344CB8AC3E}">
        <p14:creationId xmlns:p14="http://schemas.microsoft.com/office/powerpoint/2010/main" val="103722226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2000" fill="hold"/>
                                        <p:tgtEl>
                                          <p:spTgt spid="25"/>
                                        </p:tgtEl>
                                        <p:attrNameLst>
                                          <p:attrName>ppt_w</p:attrName>
                                        </p:attrNameLst>
                                      </p:cBhvr>
                                      <p:tavLst>
                                        <p:tav tm="0">
                                          <p:val>
                                            <p:fltVal val="0"/>
                                          </p:val>
                                        </p:tav>
                                        <p:tav tm="100000">
                                          <p:val>
                                            <p:strVal val="#ppt_w"/>
                                          </p:val>
                                        </p:tav>
                                      </p:tavLst>
                                    </p:anim>
                                    <p:anim calcmode="lin" valueType="num">
                                      <p:cBhvr>
                                        <p:cTn id="14" dur="2000" fill="hold"/>
                                        <p:tgtEl>
                                          <p:spTgt spid="25"/>
                                        </p:tgtEl>
                                        <p:attrNameLst>
                                          <p:attrName>ppt_h</p:attrName>
                                        </p:attrNameLst>
                                      </p:cBhvr>
                                      <p:tavLst>
                                        <p:tav tm="0">
                                          <p:val>
                                            <p:fltVal val="0"/>
                                          </p:val>
                                        </p:tav>
                                        <p:tav tm="100000">
                                          <p:val>
                                            <p:strVal val="#ppt_h"/>
                                          </p:val>
                                        </p:tav>
                                      </p:tavLst>
                                    </p:anim>
                                    <p:anim calcmode="lin" valueType="num">
                                      <p:cBhvr>
                                        <p:cTn id="15" dur="2000" fill="hold"/>
                                        <p:tgtEl>
                                          <p:spTgt spid="25"/>
                                        </p:tgtEl>
                                        <p:attrNameLst>
                                          <p:attrName>style.rotation</p:attrName>
                                        </p:attrNameLst>
                                      </p:cBhvr>
                                      <p:tavLst>
                                        <p:tav tm="0">
                                          <p:val>
                                            <p:fltVal val="90"/>
                                          </p:val>
                                        </p:tav>
                                        <p:tav tm="100000">
                                          <p:val>
                                            <p:fltVal val="0"/>
                                          </p:val>
                                        </p:tav>
                                      </p:tavLst>
                                    </p:anim>
                                    <p:animEffect transition="in" filter="fade">
                                      <p:cBhvr>
                                        <p:cTn id="16" dur="2000"/>
                                        <p:tgtEl>
                                          <p:spTgt spid="2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style.rotation</p:attrName>
                                        </p:attrNameLst>
                                      </p:cBhvr>
                                      <p:tavLst>
                                        <p:tav tm="0">
                                          <p:val>
                                            <p:fltVal val="90"/>
                                          </p:val>
                                        </p:tav>
                                        <p:tav tm="100000">
                                          <p:val>
                                            <p:fltVal val="0"/>
                                          </p:val>
                                        </p:tav>
                                      </p:tavLst>
                                    </p:anim>
                                    <p:animEffect transition="in" filter="fade">
                                      <p:cBhvr>
                                        <p:cTn id="22" dur="1000"/>
                                        <p:tgtEl>
                                          <p:spTgt spid="2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ppt_w</p:attrName>
                                        </p:attrNameLst>
                                      </p:cBhvr>
                                      <p:tavLst>
                                        <p:tav tm="0">
                                          <p:val>
                                            <p:fltVal val="0"/>
                                          </p:val>
                                        </p:tav>
                                        <p:tav tm="100000">
                                          <p:val>
                                            <p:strVal val="#ppt_w"/>
                                          </p:val>
                                        </p:tav>
                                      </p:tavLst>
                                    </p:anim>
                                    <p:anim calcmode="lin" valueType="num">
                                      <p:cBhvr>
                                        <p:cTn id="26" dur="1000" fill="hold"/>
                                        <p:tgtEl>
                                          <p:spTgt spid="27"/>
                                        </p:tgtEl>
                                        <p:attrNameLst>
                                          <p:attrName>ppt_h</p:attrName>
                                        </p:attrNameLst>
                                      </p:cBhvr>
                                      <p:tavLst>
                                        <p:tav tm="0">
                                          <p:val>
                                            <p:fltVal val="0"/>
                                          </p:val>
                                        </p:tav>
                                        <p:tav tm="100000">
                                          <p:val>
                                            <p:strVal val="#ppt_h"/>
                                          </p:val>
                                        </p:tav>
                                      </p:tavLst>
                                    </p:anim>
                                    <p:anim calcmode="lin" valueType="num">
                                      <p:cBhvr>
                                        <p:cTn id="27" dur="1000" fill="hold"/>
                                        <p:tgtEl>
                                          <p:spTgt spid="27"/>
                                        </p:tgtEl>
                                        <p:attrNameLst>
                                          <p:attrName>style.rotation</p:attrName>
                                        </p:attrNameLst>
                                      </p:cBhvr>
                                      <p:tavLst>
                                        <p:tav tm="0">
                                          <p:val>
                                            <p:fltVal val="90"/>
                                          </p:val>
                                        </p:tav>
                                        <p:tav tm="100000">
                                          <p:val>
                                            <p:fltVal val="0"/>
                                          </p:val>
                                        </p:tav>
                                      </p:tavLst>
                                    </p:anim>
                                    <p:animEffect transition="in" filter="fade">
                                      <p:cBhvr>
                                        <p:cTn id="28" dur="1000"/>
                                        <p:tgtEl>
                                          <p:spTgt spid="2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 calcmode="lin" valueType="num">
                                      <p:cBhvr>
                                        <p:cTn id="33" dur="1000" fill="hold"/>
                                        <p:tgtEl>
                                          <p:spTgt spid="28"/>
                                        </p:tgtEl>
                                        <p:attrNameLst>
                                          <p:attrName>style.rotation</p:attrName>
                                        </p:attrNameLst>
                                      </p:cBhvr>
                                      <p:tavLst>
                                        <p:tav tm="0">
                                          <p:val>
                                            <p:fltVal val="90"/>
                                          </p:val>
                                        </p:tav>
                                        <p:tav tm="100000">
                                          <p:val>
                                            <p:fltVal val="0"/>
                                          </p:val>
                                        </p:tav>
                                      </p:tavLst>
                                    </p:anim>
                                    <p:animEffect transition="in" filter="fade">
                                      <p:cBhvr>
                                        <p:cTn id="34" dur="1000"/>
                                        <p:tgtEl>
                                          <p:spTgt spid="2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1000" fill="hold"/>
                                        <p:tgtEl>
                                          <p:spTgt spid="29"/>
                                        </p:tgtEl>
                                        <p:attrNameLst>
                                          <p:attrName>ppt_w</p:attrName>
                                        </p:attrNameLst>
                                      </p:cBhvr>
                                      <p:tavLst>
                                        <p:tav tm="0">
                                          <p:val>
                                            <p:fltVal val="0"/>
                                          </p:val>
                                        </p:tav>
                                        <p:tav tm="100000">
                                          <p:val>
                                            <p:strVal val="#ppt_w"/>
                                          </p:val>
                                        </p:tav>
                                      </p:tavLst>
                                    </p:anim>
                                    <p:anim calcmode="lin" valueType="num">
                                      <p:cBhvr>
                                        <p:cTn id="38" dur="1000" fill="hold"/>
                                        <p:tgtEl>
                                          <p:spTgt spid="29"/>
                                        </p:tgtEl>
                                        <p:attrNameLst>
                                          <p:attrName>ppt_h</p:attrName>
                                        </p:attrNameLst>
                                      </p:cBhvr>
                                      <p:tavLst>
                                        <p:tav tm="0">
                                          <p:val>
                                            <p:fltVal val="0"/>
                                          </p:val>
                                        </p:tav>
                                        <p:tav tm="100000">
                                          <p:val>
                                            <p:strVal val="#ppt_h"/>
                                          </p:val>
                                        </p:tav>
                                      </p:tavLst>
                                    </p:anim>
                                    <p:anim calcmode="lin" valueType="num">
                                      <p:cBhvr>
                                        <p:cTn id="39" dur="1000" fill="hold"/>
                                        <p:tgtEl>
                                          <p:spTgt spid="29"/>
                                        </p:tgtEl>
                                        <p:attrNameLst>
                                          <p:attrName>style.rotation</p:attrName>
                                        </p:attrNameLst>
                                      </p:cBhvr>
                                      <p:tavLst>
                                        <p:tav tm="0">
                                          <p:val>
                                            <p:fltVal val="90"/>
                                          </p:val>
                                        </p:tav>
                                        <p:tav tm="100000">
                                          <p:val>
                                            <p:fltVal val="0"/>
                                          </p:val>
                                        </p:tav>
                                      </p:tavLst>
                                    </p:anim>
                                    <p:animEffect transition="in" filter="fade">
                                      <p:cBhvr>
                                        <p:cTn id="40" dur="1000"/>
                                        <p:tgtEl>
                                          <p:spTgt spid="29"/>
                                        </p:tgtEl>
                                      </p:cBhvr>
                                    </p:animEffect>
                                  </p:childTnLst>
                                </p:cTn>
                              </p:par>
                            </p:childTnLst>
                          </p:cTn>
                        </p:par>
                        <p:par>
                          <p:cTn id="41" fill="hold">
                            <p:stCondLst>
                              <p:cond delay="2000"/>
                            </p:stCondLst>
                            <p:childTnLst>
                              <p:par>
                                <p:cTn id="42" presetID="2" presetClass="entr" presetSubtype="8"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0-#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22">
                                            <p:txEl>
                                              <p:pRg st="0" end="0"/>
                                            </p:txEl>
                                          </p:spTgt>
                                        </p:tgtEl>
                                        <p:attrNameLst>
                                          <p:attrName>style.visibility</p:attrName>
                                        </p:attrNameLst>
                                      </p:cBhvr>
                                      <p:to>
                                        <p:strVal val="visible"/>
                                      </p:to>
                                    </p:set>
                                    <p:animEffect transition="in" filter="fade">
                                      <p:cBhvr>
                                        <p:cTn id="54" dur="600"/>
                                        <p:tgtEl>
                                          <p:spTgt spid="22">
                                            <p:txEl>
                                              <p:pRg st="0" end="0"/>
                                            </p:txEl>
                                          </p:spTgt>
                                        </p:tgtEl>
                                      </p:cBhvr>
                                    </p:animEffect>
                                    <p:anim calcmode="lin" valueType="num">
                                      <p:cBhvr>
                                        <p:cTn id="55" dur="6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6" dur="6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57" fill="hold">
                            <p:stCondLst>
                              <p:cond delay="3600"/>
                            </p:stCondLst>
                            <p:childTnLst>
                              <p:par>
                                <p:cTn id="58" presetID="45"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900"/>
                                        <p:tgtEl>
                                          <p:spTgt spid="22"/>
                                        </p:tgtEl>
                                      </p:cBhvr>
                                    </p:animEffect>
                                    <p:anim calcmode="lin" valueType="num">
                                      <p:cBhvr>
                                        <p:cTn id="61" dur="900" fill="hold"/>
                                        <p:tgtEl>
                                          <p:spTgt spid="22"/>
                                        </p:tgtEl>
                                        <p:attrNameLst>
                                          <p:attrName>ppt_w</p:attrName>
                                        </p:attrNameLst>
                                      </p:cBhvr>
                                      <p:tavLst>
                                        <p:tav tm="0" fmla="#ppt_w*sin(2.5*pi*$)">
                                          <p:val>
                                            <p:fltVal val="0"/>
                                          </p:val>
                                        </p:tav>
                                        <p:tav tm="100000">
                                          <p:val>
                                            <p:fltVal val="1"/>
                                          </p:val>
                                        </p:tav>
                                      </p:tavLst>
                                    </p:anim>
                                    <p:anim calcmode="lin" valueType="num">
                                      <p:cBhvr>
                                        <p:cTn id="62" dur="900" fill="hold"/>
                                        <p:tgtEl>
                                          <p:spTgt spid="22"/>
                                        </p:tgtEl>
                                        <p:attrNameLst>
                                          <p:attrName>ppt_h</p:attrName>
                                        </p:attrNameLst>
                                      </p:cBhvr>
                                      <p:tavLst>
                                        <p:tav tm="0">
                                          <p:val>
                                            <p:strVal val="#ppt_h"/>
                                          </p:val>
                                        </p:tav>
                                        <p:tav tm="100000">
                                          <p:val>
                                            <p:strVal val="#ppt_h"/>
                                          </p:val>
                                        </p:tav>
                                      </p:tavLst>
                                    </p:anim>
                                  </p:childTnLst>
                                </p:cTn>
                              </p:par>
                            </p:childTnLst>
                          </p:cTn>
                        </p:par>
                        <p:par>
                          <p:cTn id="63" fill="hold">
                            <p:stCondLst>
                              <p:cond delay="4500"/>
                            </p:stCondLst>
                            <p:childTnLst>
                              <p:par>
                                <p:cTn id="64" presetID="14" presetClass="entr" presetSubtype="10" fill="hold" grpId="0" nodeType="afterEffect">
                                  <p:stCondLst>
                                    <p:cond delay="0"/>
                                  </p:stCondLst>
                                  <p:iterate type="lt">
                                    <p:tmPct val="30000"/>
                                  </p:iterate>
                                  <p:childTnLst>
                                    <p:set>
                                      <p:cBhvr>
                                        <p:cTn id="65" dur="1" fill="hold">
                                          <p:stCondLst>
                                            <p:cond delay="0"/>
                                          </p:stCondLst>
                                        </p:cTn>
                                        <p:tgtEl>
                                          <p:spTgt spid="17"/>
                                        </p:tgtEl>
                                        <p:attrNameLst>
                                          <p:attrName>style.visibility</p:attrName>
                                        </p:attrNameLst>
                                      </p:cBhvr>
                                      <p:to>
                                        <p:strVal val="visible"/>
                                      </p:to>
                                    </p:set>
                                    <p:animEffect transition="in" filter="randombar(horizontal)">
                                      <p:cBhvr>
                                        <p:cTn id="66" dur="500"/>
                                        <p:tgtEl>
                                          <p:spTgt spid="17"/>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ppt_x</p:attrName>
                                        </p:attrNameLst>
                                      </p:cBhvr>
                                      <p:tavLst>
                                        <p:tav tm="0">
                                          <p:val>
                                            <p:strVal val="#ppt_x-#ppt_w*1.125000"/>
                                          </p:val>
                                        </p:tav>
                                        <p:tav tm="100000">
                                          <p:val>
                                            <p:strVal val="#ppt_x"/>
                                          </p:val>
                                        </p:tav>
                                      </p:tavLst>
                                    </p:anim>
                                    <p:animEffect transition="in" filter="wipe(right)">
                                      <p:cBhvr>
                                        <p:cTn id="70" dur="500"/>
                                        <p:tgtEl>
                                          <p:spTgt spid="16"/>
                                        </p:tgtEl>
                                      </p:cBhvr>
                                    </p:animEffect>
                                  </p:childTnLst>
                                </p:cTn>
                              </p:par>
                            </p:childTnLst>
                          </p:cTn>
                        </p:par>
                        <p:par>
                          <p:cTn id="71" fill="hold">
                            <p:stCondLst>
                              <p:cond delay="66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8"/>
                                        </p:tgtEl>
                                        <p:attrNameLst>
                                          <p:attrName>style.visibility</p:attrName>
                                        </p:attrNameLst>
                                      </p:cBhvr>
                                      <p:to>
                                        <p:strVal val="visible"/>
                                      </p:to>
                                    </p:set>
                                    <p:animEffect transition="in" filter="wipe(left)">
                                      <p:cBhvr>
                                        <p:cTn id="74" dur="2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28" grpId="0" animBg="1"/>
      <p:bldP spid="29" grpId="0" animBg="1"/>
      <p:bldP spid="16" grpId="0" animBg="1"/>
      <p:bldP spid="17" grpId="0"/>
      <p:bldP spid="18" grpId="0"/>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000" y="810212"/>
            <a:ext cx="8028000" cy="4792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122"/>
                                        </p:tgtEl>
                                        <p:attrNameLst>
                                          <p:attrName>style.visibility</p:attrName>
                                        </p:attrNameLst>
                                      </p:cBhvr>
                                      <p:to>
                                        <p:strVal val="visible"/>
                                      </p:to>
                                    </p:set>
                                    <p:anim calcmode="lin" valueType="num">
                                      <p:cBhvr additive="base">
                                        <p:cTn id="30" dur="500" fill="hold"/>
                                        <p:tgtEl>
                                          <p:spTgt spid="5122"/>
                                        </p:tgtEl>
                                        <p:attrNameLst>
                                          <p:attrName>ppt_x</p:attrName>
                                        </p:attrNameLst>
                                      </p:cBhvr>
                                      <p:tavLst>
                                        <p:tav tm="0">
                                          <p:val>
                                            <p:strVal val="#ppt_x"/>
                                          </p:val>
                                        </p:tav>
                                        <p:tav tm="100000">
                                          <p:val>
                                            <p:strVal val="#ppt_x"/>
                                          </p:val>
                                        </p:tav>
                                      </p:tavLst>
                                    </p:anim>
                                    <p:anim calcmode="lin" valueType="num">
                                      <p:cBhvr additive="base">
                                        <p:cTn id="31"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792788"/>
            <a:ext cx="8281663" cy="1354217"/>
          </a:xfrm>
          <a:prstGeom prst="rect">
            <a:avLst/>
          </a:prstGeom>
        </p:spPr>
        <p:txBody>
          <a:bodyPr wrap="square">
            <a:spAutoFit/>
          </a:bodyPr>
          <a:lstStyle/>
          <a:p>
            <a:pPr>
              <a:lnSpc>
                <a:spcPct val="150000"/>
              </a:lnSpc>
              <a:spcAft>
                <a:spcPts val="1200"/>
              </a:spcAft>
            </a:pPr>
            <a:r>
              <a:rPr lang="zh-CN" altLang="en-US" sz="1600" dirty="0" smtClean="0"/>
              <a:t>点击“主要参加者”</a:t>
            </a:r>
            <a:r>
              <a:rPr lang="zh-CN" altLang="en-US" sz="1600" dirty="0"/>
              <a:t>后</a:t>
            </a:r>
            <a:endParaRPr lang="en-US" altLang="zh-CN" sz="1600" dirty="0" smtClean="0"/>
          </a:p>
          <a:p>
            <a:pPr>
              <a:lnSpc>
                <a:spcPct val="150000"/>
              </a:lnSpc>
              <a:spcAft>
                <a:spcPts val="1200"/>
              </a:spcAft>
            </a:pPr>
            <a:r>
              <a:rPr lang="zh-CN" altLang="en-US" sz="1600" dirty="0"/>
              <a:t/>
            </a:r>
            <a:br>
              <a:rPr lang="zh-CN" altLang="en-US" sz="1600" dirty="0"/>
            </a:br>
            <a:endParaRPr lang="en-US" altLang="zh-CN" sz="1600" dirty="0" smtClean="0">
              <a:solidFill>
                <a:srgbClr val="FF0000"/>
              </a:solidFill>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074" y="1314212"/>
            <a:ext cx="8457926" cy="2364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6146"/>
                                        </p:tgtEl>
                                        <p:attrNameLst>
                                          <p:attrName>style.visibility</p:attrName>
                                        </p:attrNameLst>
                                      </p:cBhvr>
                                      <p:to>
                                        <p:strVal val="visible"/>
                                      </p:to>
                                    </p:set>
                                    <p:anim calcmode="lin" valueType="num">
                                      <p:cBhvr additive="base">
                                        <p:cTn id="36" dur="500" fill="hold"/>
                                        <p:tgtEl>
                                          <p:spTgt spid="6146"/>
                                        </p:tgtEl>
                                        <p:attrNameLst>
                                          <p:attrName>ppt_x</p:attrName>
                                        </p:attrNameLst>
                                      </p:cBhvr>
                                      <p:tavLst>
                                        <p:tav tm="0">
                                          <p:val>
                                            <p:strVal val="#ppt_x"/>
                                          </p:val>
                                        </p:tav>
                                        <p:tav tm="100000">
                                          <p:val>
                                            <p:strVal val="#ppt_x"/>
                                          </p:val>
                                        </p:tav>
                                      </p:tavLst>
                                    </p:anim>
                                    <p:anim calcmode="lin" valueType="num">
                                      <p:cBhvr additive="base">
                                        <p:cTn id="37"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20" y="1026212"/>
            <a:ext cx="8540580" cy="4290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7170"/>
                                        </p:tgtEl>
                                        <p:attrNameLst>
                                          <p:attrName>style.visibility</p:attrName>
                                        </p:attrNameLst>
                                      </p:cBhvr>
                                      <p:to>
                                        <p:strVal val="visible"/>
                                      </p:to>
                                    </p:set>
                                    <p:anim calcmode="lin" valueType="num">
                                      <p:cBhvr additive="base">
                                        <p:cTn id="30" dur="500" fill="hold"/>
                                        <p:tgtEl>
                                          <p:spTgt spid="7170"/>
                                        </p:tgtEl>
                                        <p:attrNameLst>
                                          <p:attrName>ppt_x</p:attrName>
                                        </p:attrNameLst>
                                      </p:cBhvr>
                                      <p:tavLst>
                                        <p:tav tm="0">
                                          <p:val>
                                            <p:strVal val="#ppt_x"/>
                                          </p:val>
                                        </p:tav>
                                        <p:tav tm="100000">
                                          <p:val>
                                            <p:strVal val="#ppt_x"/>
                                          </p:val>
                                        </p:tav>
                                      </p:tavLst>
                                    </p:anim>
                                    <p:anim calcmode="lin" valueType="num">
                                      <p:cBhvr additive="base">
                                        <p:cTn id="31"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852" y="1131167"/>
            <a:ext cx="8400301" cy="3143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194"/>
                                        </p:tgtEl>
                                        <p:attrNameLst>
                                          <p:attrName>style.visibility</p:attrName>
                                        </p:attrNameLst>
                                      </p:cBhvr>
                                      <p:to>
                                        <p:strVal val="visible"/>
                                      </p:to>
                                    </p:set>
                                    <p:anim calcmode="lin" valueType="num">
                                      <p:cBhvr additive="base">
                                        <p:cTn id="30" dur="500" fill="hold"/>
                                        <p:tgtEl>
                                          <p:spTgt spid="8194"/>
                                        </p:tgtEl>
                                        <p:attrNameLst>
                                          <p:attrName>ppt_x</p:attrName>
                                        </p:attrNameLst>
                                      </p:cBhvr>
                                      <p:tavLst>
                                        <p:tav tm="0">
                                          <p:val>
                                            <p:strVal val="#ppt_x"/>
                                          </p:val>
                                        </p:tav>
                                        <p:tav tm="100000">
                                          <p:val>
                                            <p:strVal val="#ppt_x"/>
                                          </p:val>
                                        </p:tav>
                                      </p:tavLst>
                                    </p:anim>
                                    <p:anim calcmode="lin" valueType="num">
                                      <p:cBhvr additive="base">
                                        <p:cTn id="31"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896" y="667066"/>
            <a:ext cx="8144687" cy="2591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896" y="3493236"/>
            <a:ext cx="8144687" cy="216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9218"/>
                                        </p:tgtEl>
                                        <p:attrNameLst>
                                          <p:attrName>style.visibility</p:attrName>
                                        </p:attrNameLst>
                                      </p:cBhvr>
                                      <p:to>
                                        <p:strVal val="visible"/>
                                      </p:to>
                                    </p:set>
                                    <p:anim calcmode="lin" valueType="num">
                                      <p:cBhvr additive="base">
                                        <p:cTn id="30" dur="500" fill="hold"/>
                                        <p:tgtEl>
                                          <p:spTgt spid="9218"/>
                                        </p:tgtEl>
                                        <p:attrNameLst>
                                          <p:attrName>ppt_x</p:attrName>
                                        </p:attrNameLst>
                                      </p:cBhvr>
                                      <p:tavLst>
                                        <p:tav tm="0">
                                          <p:val>
                                            <p:strVal val="#ppt_x"/>
                                          </p:val>
                                        </p:tav>
                                        <p:tav tm="100000">
                                          <p:val>
                                            <p:strVal val="#ppt_x"/>
                                          </p:val>
                                        </p:tav>
                                      </p:tavLst>
                                    </p:anim>
                                    <p:anim calcmode="lin" valueType="num">
                                      <p:cBhvr additive="base">
                                        <p:cTn id="31"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9219"/>
                                        </p:tgtEl>
                                        <p:attrNameLst>
                                          <p:attrName>style.visibility</p:attrName>
                                        </p:attrNameLst>
                                      </p:cBhvr>
                                      <p:to>
                                        <p:strVal val="visible"/>
                                      </p:to>
                                    </p:set>
                                    <p:anim calcmode="lin" valueType="num">
                                      <p:cBhvr additive="base">
                                        <p:cTn id="36" dur="500" fill="hold"/>
                                        <p:tgtEl>
                                          <p:spTgt spid="9219"/>
                                        </p:tgtEl>
                                        <p:attrNameLst>
                                          <p:attrName>ppt_x</p:attrName>
                                        </p:attrNameLst>
                                      </p:cBhvr>
                                      <p:tavLst>
                                        <p:tav tm="0">
                                          <p:val>
                                            <p:strVal val="#ppt_x"/>
                                          </p:val>
                                        </p:tav>
                                        <p:tav tm="100000">
                                          <p:val>
                                            <p:strVal val="#ppt_x"/>
                                          </p:val>
                                        </p:tav>
                                      </p:tavLst>
                                    </p:anim>
                                    <p:anim calcmode="lin" valueType="num">
                                      <p:cBhvr additive="base">
                                        <p:cTn id="37"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431171" y="760392"/>
            <a:ext cx="8281663" cy="1107996"/>
          </a:xfrm>
          <a:prstGeom prst="rect">
            <a:avLst/>
          </a:prstGeom>
        </p:spPr>
        <p:txBody>
          <a:bodyPr wrap="square">
            <a:spAutoFit/>
          </a:bodyPr>
          <a:lstStyle/>
          <a:p>
            <a:r>
              <a:rPr lang="zh-CN" altLang="en-US" sz="1600" dirty="0"/>
              <a:t>相关成果的选择</a:t>
            </a:r>
          </a:p>
          <a:p>
            <a:pPr>
              <a:lnSpc>
                <a:spcPct val="150000"/>
              </a:lnSpc>
              <a:spcAft>
                <a:spcPts val="1200"/>
              </a:spcAft>
            </a:pPr>
            <a:r>
              <a:rPr lang="zh-CN" altLang="en-US" sz="1600" dirty="0"/>
              <a:t/>
            </a:r>
            <a:br>
              <a:rPr lang="zh-CN" altLang="en-US" sz="1600" dirty="0"/>
            </a:br>
            <a:endParaRPr lang="en-US" altLang="zh-CN" sz="1600" dirty="0" smtClean="0">
              <a:solidFill>
                <a:srgbClr val="FF0000"/>
              </a:solidFill>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600" y="1098212"/>
            <a:ext cx="8193400" cy="4546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242"/>
                                        </p:tgtEl>
                                        <p:attrNameLst>
                                          <p:attrName>style.visibility</p:attrName>
                                        </p:attrNameLst>
                                      </p:cBhvr>
                                      <p:to>
                                        <p:strVal val="visible"/>
                                      </p:to>
                                    </p:set>
                                    <p:anim calcmode="lin" valueType="num">
                                      <p:cBhvr additive="base">
                                        <p:cTn id="36" dur="500" fill="hold"/>
                                        <p:tgtEl>
                                          <p:spTgt spid="10242"/>
                                        </p:tgtEl>
                                        <p:attrNameLst>
                                          <p:attrName>ppt_x</p:attrName>
                                        </p:attrNameLst>
                                      </p:cBhvr>
                                      <p:tavLst>
                                        <p:tav tm="0">
                                          <p:val>
                                            <p:strVal val="#ppt_x"/>
                                          </p:val>
                                        </p:tav>
                                        <p:tav tm="100000">
                                          <p:val>
                                            <p:strVal val="#ppt_x"/>
                                          </p:val>
                                        </p:tav>
                                      </p:tavLst>
                                    </p:anim>
                                    <p:anim calcmode="lin" valueType="num">
                                      <p:cBhvr additive="base">
                                        <p:cTn id="37"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431171" y="594212"/>
            <a:ext cx="8281663" cy="830997"/>
          </a:xfrm>
          <a:prstGeom prst="rect">
            <a:avLst/>
          </a:prstGeom>
        </p:spPr>
        <p:txBody>
          <a:bodyPr wrap="square">
            <a:spAutoFit/>
          </a:bodyPr>
          <a:lstStyle/>
          <a:p>
            <a:pPr>
              <a:lnSpc>
                <a:spcPct val="150000"/>
              </a:lnSpc>
              <a:spcAft>
                <a:spcPts val="1200"/>
              </a:spcAft>
            </a:pPr>
            <a:r>
              <a:rPr lang="zh-CN" altLang="en-US" sz="1600" dirty="0" smtClean="0"/>
              <a:t>“承担课题”与“相关成果”的填写相同</a:t>
            </a:r>
            <a:br>
              <a:rPr lang="zh-CN" altLang="en-US" sz="1600" dirty="0" smtClean="0"/>
            </a:br>
            <a:endParaRPr lang="en-US" altLang="zh-CN" sz="1600" dirty="0" smtClean="0">
              <a:solidFill>
                <a:srgbClr val="FF0000"/>
              </a:solidFill>
            </a:endParaRPr>
          </a:p>
        </p:txBody>
      </p:sp>
      <p:sp>
        <p:nvSpPr>
          <p:cNvPr id="7" name="原创设计师QQ598969553             _12"/>
          <p:cNvSpPr/>
          <p:nvPr/>
        </p:nvSpPr>
        <p:spPr>
          <a:xfrm>
            <a:off x="538337" y="954212"/>
            <a:ext cx="8281663" cy="830997"/>
          </a:xfrm>
          <a:prstGeom prst="rect">
            <a:avLst/>
          </a:prstGeom>
        </p:spPr>
        <p:txBody>
          <a:bodyPr wrap="square">
            <a:spAutoFit/>
          </a:bodyPr>
          <a:lstStyle/>
          <a:p>
            <a:pPr>
              <a:lnSpc>
                <a:spcPct val="150000"/>
              </a:lnSpc>
              <a:spcAft>
                <a:spcPts val="1200"/>
              </a:spcAft>
            </a:pPr>
            <a:r>
              <a:rPr lang="zh-CN" altLang="en-US" sz="1600" dirty="0" smtClean="0"/>
              <a:t>填写设计论证</a:t>
            </a:r>
            <a:r>
              <a:rPr lang="zh-CN" altLang="en-US" sz="1600" dirty="0"/>
              <a:t/>
            </a:r>
            <a:br>
              <a:rPr lang="zh-CN" altLang="en-US" sz="1600" dirty="0"/>
            </a:br>
            <a:endParaRPr lang="en-US" altLang="zh-CN" sz="1600" dirty="0" smtClean="0">
              <a:solidFill>
                <a:srgbClr val="FF0000"/>
              </a:solidFill>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4025" y="1026212"/>
            <a:ext cx="5811975" cy="4754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原创设计师QQ598969553             _12"/>
          <p:cNvSpPr/>
          <p:nvPr/>
        </p:nvSpPr>
        <p:spPr>
          <a:xfrm>
            <a:off x="463554" y="1425209"/>
            <a:ext cx="2161663" cy="1200329"/>
          </a:xfrm>
          <a:prstGeom prst="rect">
            <a:avLst/>
          </a:prstGeom>
        </p:spPr>
        <p:txBody>
          <a:bodyPr wrap="square">
            <a:spAutoFit/>
          </a:bodyPr>
          <a:lstStyle/>
          <a:p>
            <a:pPr>
              <a:lnSpc>
                <a:spcPct val="150000"/>
              </a:lnSpc>
              <a:spcAft>
                <a:spcPts val="1200"/>
              </a:spcAft>
            </a:pPr>
            <a:r>
              <a:rPr lang="zh-CN" altLang="en-US" sz="1600" dirty="0" smtClean="0"/>
              <a:t>“可行性分析”</a:t>
            </a:r>
            <a:r>
              <a:rPr lang="zh-CN" altLang="en-US" sz="1600" dirty="0"/>
              <a:t>填写</a:t>
            </a:r>
            <a:r>
              <a:rPr lang="zh-CN" altLang="en-US" sz="1600" dirty="0" smtClean="0"/>
              <a:t>与“设计论证”类似</a:t>
            </a:r>
            <a:r>
              <a:rPr lang="zh-CN" altLang="en-US" sz="1600" dirty="0"/>
              <a:t/>
            </a:r>
            <a:br>
              <a:rPr lang="zh-CN" altLang="en-US" sz="1600" dirty="0"/>
            </a:br>
            <a:endParaRPr lang="en-US" altLang="zh-CN" sz="1600" dirty="0" smtClean="0">
              <a:solidFill>
                <a:srgbClr val="FF0000"/>
              </a:solidFill>
            </a:endParaRPr>
          </a:p>
        </p:txBody>
      </p:sp>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1266"/>
                                        </p:tgtEl>
                                        <p:attrNameLst>
                                          <p:attrName>style.visibility</p:attrName>
                                        </p:attrNameLst>
                                      </p:cBhvr>
                                      <p:to>
                                        <p:strVal val="visible"/>
                                      </p:to>
                                    </p:set>
                                    <p:anim calcmode="lin" valueType="num">
                                      <p:cBhvr additive="base">
                                        <p:cTn id="42" dur="500" fill="hold"/>
                                        <p:tgtEl>
                                          <p:spTgt spid="11266"/>
                                        </p:tgtEl>
                                        <p:attrNameLst>
                                          <p:attrName>ppt_x</p:attrName>
                                        </p:attrNameLst>
                                      </p:cBhvr>
                                      <p:tavLst>
                                        <p:tav tm="0">
                                          <p:val>
                                            <p:strVal val="#ppt_x"/>
                                          </p:val>
                                        </p:tav>
                                        <p:tav tm="100000">
                                          <p:val>
                                            <p:strVal val="#ppt_x"/>
                                          </p:val>
                                        </p:tav>
                                      </p:tavLst>
                                    </p:anim>
                                    <p:anim calcmode="lin" valueType="num">
                                      <p:cBhvr additive="base">
                                        <p:cTn id="43"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792788"/>
            <a:ext cx="8281663" cy="1354217"/>
          </a:xfrm>
          <a:prstGeom prst="rect">
            <a:avLst/>
          </a:prstGeom>
        </p:spPr>
        <p:txBody>
          <a:bodyPr wrap="square">
            <a:spAutoFit/>
          </a:bodyPr>
          <a:lstStyle/>
          <a:p>
            <a:pPr>
              <a:lnSpc>
                <a:spcPct val="150000"/>
              </a:lnSpc>
              <a:spcAft>
                <a:spcPts val="1200"/>
              </a:spcAft>
            </a:pPr>
            <a:r>
              <a:rPr lang="zh-CN" altLang="en-US" sz="1600" dirty="0" smtClean="0"/>
              <a:t>“预期成果”与“最终成果”</a:t>
            </a:r>
            <a:endParaRPr lang="en-US" altLang="zh-CN" sz="1600" dirty="0" smtClean="0"/>
          </a:p>
          <a:p>
            <a:pPr>
              <a:lnSpc>
                <a:spcPct val="150000"/>
              </a:lnSpc>
              <a:spcAft>
                <a:spcPts val="1200"/>
              </a:spcAft>
            </a:pPr>
            <a:r>
              <a:rPr lang="zh-CN" altLang="en-US" sz="1600" dirty="0"/>
              <a:t/>
            </a:r>
            <a:br>
              <a:rPr lang="zh-CN" altLang="en-US" sz="1600" dirty="0"/>
            </a:br>
            <a:endParaRPr lang="en-US" altLang="zh-CN" sz="1600" dirty="0" smtClean="0">
              <a:solidFill>
                <a:srgbClr val="FF0000"/>
              </a:solidFill>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0003" y="1314212"/>
            <a:ext cx="6264000" cy="4455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4346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3314"/>
                                        </p:tgtEl>
                                        <p:attrNameLst>
                                          <p:attrName>style.visibility</p:attrName>
                                        </p:attrNameLst>
                                      </p:cBhvr>
                                      <p:to>
                                        <p:strVal val="visible"/>
                                      </p:to>
                                    </p:set>
                                    <p:anim calcmode="lin" valueType="num">
                                      <p:cBhvr additive="base">
                                        <p:cTn id="36" dur="500" fill="hold"/>
                                        <p:tgtEl>
                                          <p:spTgt spid="13314"/>
                                        </p:tgtEl>
                                        <p:attrNameLst>
                                          <p:attrName>ppt_x</p:attrName>
                                        </p:attrNameLst>
                                      </p:cBhvr>
                                      <p:tavLst>
                                        <p:tav tm="0">
                                          <p:val>
                                            <p:strVal val="#ppt_x"/>
                                          </p:val>
                                        </p:tav>
                                        <p:tav tm="100000">
                                          <p:val>
                                            <p:strVal val="#ppt_x"/>
                                          </p:val>
                                        </p:tav>
                                      </p:tavLst>
                                    </p:anim>
                                    <p:anim calcmode="lin" valueType="num">
                                      <p:cBhvr additive="base">
                                        <p:cTn id="37"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666212"/>
            <a:ext cx="8281663" cy="830997"/>
          </a:xfrm>
          <a:prstGeom prst="rect">
            <a:avLst/>
          </a:prstGeom>
        </p:spPr>
        <p:txBody>
          <a:bodyPr wrap="square">
            <a:spAutoFit/>
          </a:bodyPr>
          <a:lstStyle/>
          <a:p>
            <a:pPr>
              <a:lnSpc>
                <a:spcPct val="150000"/>
              </a:lnSpc>
              <a:spcAft>
                <a:spcPts val="1200"/>
              </a:spcAft>
            </a:pPr>
            <a:r>
              <a:rPr lang="zh-CN" altLang="en-US" sz="1600" dirty="0" smtClean="0"/>
              <a:t>填写经费管理承诺</a:t>
            </a:r>
            <a:r>
              <a:rPr lang="zh-CN" altLang="en-US" sz="1600" dirty="0"/>
              <a:t/>
            </a:r>
            <a:br>
              <a:rPr lang="zh-CN" altLang="en-US" sz="1600" dirty="0"/>
            </a:br>
            <a:endParaRPr lang="en-US" altLang="zh-CN" sz="1600" dirty="0" smtClean="0">
              <a:solidFill>
                <a:srgbClr val="FF0000"/>
              </a:solidFill>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1139" y="1243990"/>
            <a:ext cx="6516861" cy="4390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4338"/>
                                        </p:tgtEl>
                                        <p:attrNameLst>
                                          <p:attrName>style.visibility</p:attrName>
                                        </p:attrNameLst>
                                      </p:cBhvr>
                                      <p:to>
                                        <p:strVal val="visible"/>
                                      </p:to>
                                    </p:set>
                                    <p:anim calcmode="lin" valueType="num">
                                      <p:cBhvr additive="base">
                                        <p:cTn id="36" dur="500" fill="hold"/>
                                        <p:tgtEl>
                                          <p:spTgt spid="14338"/>
                                        </p:tgtEl>
                                        <p:attrNameLst>
                                          <p:attrName>ppt_x</p:attrName>
                                        </p:attrNameLst>
                                      </p:cBhvr>
                                      <p:tavLst>
                                        <p:tav tm="0">
                                          <p:val>
                                            <p:strVal val="#ppt_x"/>
                                          </p:val>
                                        </p:tav>
                                        <p:tav tm="100000">
                                          <p:val>
                                            <p:strVal val="#ppt_x"/>
                                          </p:val>
                                        </p:tav>
                                      </p:tavLst>
                                    </p:anim>
                                    <p:anim calcmode="lin" valueType="num">
                                      <p:cBhvr additive="base">
                                        <p:cTn id="37"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594212"/>
            <a:ext cx="8281663" cy="830997"/>
          </a:xfrm>
          <a:prstGeom prst="rect">
            <a:avLst/>
          </a:prstGeom>
        </p:spPr>
        <p:txBody>
          <a:bodyPr wrap="square">
            <a:spAutoFit/>
          </a:bodyPr>
          <a:lstStyle/>
          <a:p>
            <a:pPr>
              <a:lnSpc>
                <a:spcPct val="150000"/>
              </a:lnSpc>
              <a:spcAft>
                <a:spcPts val="1200"/>
              </a:spcAft>
            </a:pPr>
            <a:r>
              <a:rPr lang="zh-CN" altLang="en-US" sz="1600" dirty="0" smtClean="0"/>
              <a:t>对已编辑过的项目进行编辑</a:t>
            </a:r>
            <a:r>
              <a:rPr lang="zh-CN" altLang="en-US" sz="1600" dirty="0"/>
              <a:t/>
            </a:r>
            <a:br>
              <a:rPr lang="zh-CN" altLang="en-US" sz="1600" dirty="0"/>
            </a:br>
            <a:endParaRPr lang="en-US" altLang="zh-CN" sz="1600" dirty="0" smtClean="0">
              <a:solidFill>
                <a:srgbClr val="FF0000"/>
              </a:solidFill>
            </a:endParaRP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000" y="1264862"/>
            <a:ext cx="8388000" cy="3810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5362"/>
                                        </p:tgtEl>
                                        <p:attrNameLst>
                                          <p:attrName>style.visibility</p:attrName>
                                        </p:attrNameLst>
                                      </p:cBhvr>
                                      <p:to>
                                        <p:strVal val="visible"/>
                                      </p:to>
                                    </p:set>
                                    <p:anim calcmode="lin" valueType="num">
                                      <p:cBhvr additive="base">
                                        <p:cTn id="36" dur="500" fill="hold"/>
                                        <p:tgtEl>
                                          <p:spTgt spid="15362"/>
                                        </p:tgtEl>
                                        <p:attrNameLst>
                                          <p:attrName>ppt_x</p:attrName>
                                        </p:attrNameLst>
                                      </p:cBhvr>
                                      <p:tavLst>
                                        <p:tav tm="0">
                                          <p:val>
                                            <p:strVal val="#ppt_x"/>
                                          </p:val>
                                        </p:tav>
                                        <p:tav tm="100000">
                                          <p:val>
                                            <p:strVal val="#ppt_x"/>
                                          </p:val>
                                        </p:tav>
                                      </p:tavLst>
                                    </p:anim>
                                    <p:anim calcmode="lin" valueType="num">
                                      <p:cBhvr additive="base">
                                        <p:cTn id="37"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21982"/>
            <a:ext cx="9144000" cy="5962407"/>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a:spLocks noChangeArrowheads="1"/>
          </p:cNvSpPr>
          <p:nvPr/>
        </p:nvSpPr>
        <p:spPr bwMode="auto">
          <a:xfrm>
            <a:off x="1116005" y="641140"/>
            <a:ext cx="512961" cy="31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b="1" dirty="0" smtClean="0">
                <a:solidFill>
                  <a:schemeClr val="bg1"/>
                </a:solidFill>
                <a:latin typeface="微软雅黑" pitchFamily="34" charset="-122"/>
                <a:ea typeface="微软雅黑" pitchFamily="34" charset="-122"/>
                <a:cs typeface="Arial" pitchFamily="34" charset="0"/>
              </a:rPr>
              <a:t>前言</a:t>
            </a:r>
            <a:endParaRPr lang="zh-CN" altLang="en-US" sz="2000" b="1" dirty="0">
              <a:solidFill>
                <a:schemeClr val="bg1"/>
              </a:solidFill>
              <a:latin typeface="微软雅黑" pitchFamily="34" charset="-122"/>
              <a:ea typeface="微软雅黑" pitchFamily="34" charset="-122"/>
              <a:cs typeface="Arial" pitchFamily="34" charset="0"/>
            </a:endParaRPr>
          </a:p>
        </p:txBody>
      </p:sp>
      <p:sp>
        <p:nvSpPr>
          <p:cNvPr id="4" name="原创设计师QQ598969553             _3"/>
          <p:cNvSpPr>
            <a:spLocks noChangeArrowheads="1"/>
          </p:cNvSpPr>
          <p:nvPr/>
        </p:nvSpPr>
        <p:spPr bwMode="auto">
          <a:xfrm>
            <a:off x="972000" y="1063407"/>
            <a:ext cx="1800606" cy="15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en-US" altLang="zh-CN" sz="1000" dirty="0">
                <a:solidFill>
                  <a:schemeClr val="bg1"/>
                </a:solidFill>
                <a:latin typeface="Arial" pitchFamily="34" charset="0"/>
                <a:cs typeface="Arial" pitchFamily="34" charset="0"/>
              </a:rPr>
              <a:t> </a:t>
            </a:r>
            <a:r>
              <a:rPr lang="en-US" altLang="zh-CN" sz="1000" dirty="0" smtClean="0">
                <a:solidFill>
                  <a:schemeClr val="bg1"/>
                </a:solidFill>
                <a:latin typeface="Arial" pitchFamily="34" charset="0"/>
                <a:cs typeface="Arial" pitchFamily="34" charset="0"/>
              </a:rPr>
              <a:t>   Preface</a:t>
            </a:r>
            <a:endParaRPr lang="en-US" altLang="zh-CN" sz="1000" dirty="0">
              <a:solidFill>
                <a:schemeClr val="bg1"/>
              </a:solidFill>
              <a:latin typeface="Arial" pitchFamily="34" charset="0"/>
              <a:cs typeface="Arial" pitchFamily="34" charset="0"/>
            </a:endParaRPr>
          </a:p>
        </p:txBody>
      </p:sp>
      <p:sp>
        <p:nvSpPr>
          <p:cNvPr id="6" name="原创设计师QQ598969553             _4"/>
          <p:cNvSpPr/>
          <p:nvPr/>
        </p:nvSpPr>
        <p:spPr bwMode="auto">
          <a:xfrm>
            <a:off x="1908000" y="724319"/>
            <a:ext cx="68978" cy="159664"/>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cxnSp>
        <p:nvCxnSpPr>
          <p:cNvPr id="10" name="原创设计师QQ598969553             _5"/>
          <p:cNvCxnSpPr/>
          <p:nvPr/>
        </p:nvCxnSpPr>
        <p:spPr>
          <a:xfrm>
            <a:off x="828128" y="574438"/>
            <a:ext cx="0" cy="48897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原创设计师QQ598969553             _6"/>
          <p:cNvGrpSpPr/>
          <p:nvPr/>
        </p:nvGrpSpPr>
        <p:grpSpPr>
          <a:xfrm>
            <a:off x="388447" y="641138"/>
            <a:ext cx="396306" cy="369461"/>
            <a:chOff x="-3743325" y="2247900"/>
            <a:chExt cx="822326" cy="663576"/>
          </a:xfrm>
          <a:solidFill>
            <a:schemeClr val="bg1"/>
          </a:solidFill>
        </p:grpSpPr>
        <p:sp>
          <p:nvSpPr>
            <p:cNvPr id="15" name="Freeform 7"/>
            <p:cNvSpPr>
              <a:spLocks noEditPoints="1"/>
            </p:cNvSpPr>
            <p:nvPr/>
          </p:nvSpPr>
          <p:spPr bwMode="auto">
            <a:xfrm>
              <a:off x="-3743325" y="2247900"/>
              <a:ext cx="588963" cy="660400"/>
            </a:xfrm>
            <a:custGeom>
              <a:avLst/>
              <a:gdLst>
                <a:gd name="T0" fmla="*/ 156 w 157"/>
                <a:gd name="T1" fmla="*/ 168 h 176"/>
                <a:gd name="T2" fmla="*/ 100 w 157"/>
                <a:gd name="T3" fmla="*/ 96 h 176"/>
                <a:gd name="T4" fmla="*/ 102 w 157"/>
                <a:gd name="T5" fmla="*/ 94 h 176"/>
                <a:gd name="T6" fmla="*/ 108 w 157"/>
                <a:gd name="T7" fmla="*/ 90 h 176"/>
                <a:gd name="T8" fmla="*/ 114 w 157"/>
                <a:gd name="T9" fmla="*/ 86 h 176"/>
                <a:gd name="T10" fmla="*/ 121 w 157"/>
                <a:gd name="T11" fmla="*/ 77 h 176"/>
                <a:gd name="T12" fmla="*/ 123 w 157"/>
                <a:gd name="T13" fmla="*/ 72 h 176"/>
                <a:gd name="T14" fmla="*/ 124 w 157"/>
                <a:gd name="T15" fmla="*/ 71 h 176"/>
                <a:gd name="T16" fmla="*/ 128 w 157"/>
                <a:gd name="T17" fmla="*/ 50 h 176"/>
                <a:gd name="T18" fmla="*/ 78 w 157"/>
                <a:gd name="T19" fmla="*/ 0 h 176"/>
                <a:gd name="T20" fmla="*/ 78 w 157"/>
                <a:gd name="T21" fmla="*/ 0 h 176"/>
                <a:gd name="T22" fmla="*/ 78 w 157"/>
                <a:gd name="T23" fmla="*/ 0 h 176"/>
                <a:gd name="T24" fmla="*/ 28 w 157"/>
                <a:gd name="T25" fmla="*/ 50 h 176"/>
                <a:gd name="T26" fmla="*/ 56 w 157"/>
                <a:gd name="T27" fmla="*/ 96 h 176"/>
                <a:gd name="T28" fmla="*/ 0 w 157"/>
                <a:gd name="T29" fmla="*/ 168 h 176"/>
                <a:gd name="T30" fmla="*/ 0 w 157"/>
                <a:gd name="T31" fmla="*/ 169 h 176"/>
                <a:gd name="T32" fmla="*/ 0 w 157"/>
                <a:gd name="T33" fmla="*/ 169 h 176"/>
                <a:gd name="T34" fmla="*/ 1 w 157"/>
                <a:gd name="T35" fmla="*/ 172 h 176"/>
                <a:gd name="T36" fmla="*/ 7 w 157"/>
                <a:gd name="T37" fmla="*/ 176 h 176"/>
                <a:gd name="T38" fmla="*/ 13 w 157"/>
                <a:gd name="T39" fmla="*/ 172 h 176"/>
                <a:gd name="T40" fmla="*/ 13 w 157"/>
                <a:gd name="T41" fmla="*/ 170 h 176"/>
                <a:gd name="T42" fmla="*/ 14 w 157"/>
                <a:gd name="T43" fmla="*/ 169 h 176"/>
                <a:gd name="T44" fmla="*/ 13 w 157"/>
                <a:gd name="T45" fmla="*/ 168 h 176"/>
                <a:gd name="T46" fmla="*/ 13 w 157"/>
                <a:gd name="T47" fmla="*/ 165 h 176"/>
                <a:gd name="T48" fmla="*/ 14 w 157"/>
                <a:gd name="T49" fmla="*/ 163 h 176"/>
                <a:gd name="T50" fmla="*/ 14 w 157"/>
                <a:gd name="T51" fmla="*/ 163 h 176"/>
                <a:gd name="T52" fmla="*/ 39 w 157"/>
                <a:gd name="T53" fmla="*/ 119 h 176"/>
                <a:gd name="T54" fmla="*/ 40 w 157"/>
                <a:gd name="T55" fmla="*/ 119 h 176"/>
                <a:gd name="T56" fmla="*/ 40 w 157"/>
                <a:gd name="T57" fmla="*/ 119 h 176"/>
                <a:gd name="T58" fmla="*/ 68 w 157"/>
                <a:gd name="T59" fmla="*/ 107 h 176"/>
                <a:gd name="T60" fmla="*/ 68 w 157"/>
                <a:gd name="T61" fmla="*/ 106 h 176"/>
                <a:gd name="T62" fmla="*/ 73 w 157"/>
                <a:gd name="T63" fmla="*/ 106 h 176"/>
                <a:gd name="T64" fmla="*/ 77 w 157"/>
                <a:gd name="T65" fmla="*/ 106 h 176"/>
                <a:gd name="T66" fmla="*/ 78 w 157"/>
                <a:gd name="T67" fmla="*/ 106 h 176"/>
                <a:gd name="T68" fmla="*/ 85 w 157"/>
                <a:gd name="T69" fmla="*/ 106 h 176"/>
                <a:gd name="T70" fmla="*/ 85 w 157"/>
                <a:gd name="T71" fmla="*/ 106 h 176"/>
                <a:gd name="T72" fmla="*/ 143 w 157"/>
                <a:gd name="T73" fmla="*/ 163 h 176"/>
                <a:gd name="T74" fmla="*/ 143 w 157"/>
                <a:gd name="T75" fmla="*/ 163 h 176"/>
                <a:gd name="T76" fmla="*/ 143 w 157"/>
                <a:gd name="T77" fmla="*/ 165 h 176"/>
                <a:gd name="T78" fmla="*/ 143 w 157"/>
                <a:gd name="T79" fmla="*/ 168 h 176"/>
                <a:gd name="T80" fmla="*/ 143 w 157"/>
                <a:gd name="T81" fmla="*/ 169 h 176"/>
                <a:gd name="T82" fmla="*/ 143 w 157"/>
                <a:gd name="T83" fmla="*/ 170 h 176"/>
                <a:gd name="T84" fmla="*/ 143 w 157"/>
                <a:gd name="T85" fmla="*/ 172 h 176"/>
                <a:gd name="T86" fmla="*/ 150 w 157"/>
                <a:gd name="T87" fmla="*/ 176 h 176"/>
                <a:gd name="T88" fmla="*/ 156 w 157"/>
                <a:gd name="T89" fmla="*/ 172 h 176"/>
                <a:gd name="T90" fmla="*/ 157 w 157"/>
                <a:gd name="T91" fmla="*/ 169 h 176"/>
                <a:gd name="T92" fmla="*/ 157 w 157"/>
                <a:gd name="T93" fmla="*/ 169 h 176"/>
                <a:gd name="T94" fmla="*/ 156 w 157"/>
                <a:gd name="T95" fmla="*/ 168 h 176"/>
                <a:gd name="T96" fmla="*/ 41 w 157"/>
                <a:gd name="T97" fmla="*/ 50 h 176"/>
                <a:gd name="T98" fmla="*/ 78 w 157"/>
                <a:gd name="T99" fmla="*/ 13 h 176"/>
                <a:gd name="T100" fmla="*/ 115 w 157"/>
                <a:gd name="T101" fmla="*/ 50 h 176"/>
                <a:gd name="T102" fmla="*/ 78 w 157"/>
                <a:gd name="T103" fmla="*/ 87 h 176"/>
                <a:gd name="T104" fmla="*/ 41 w 157"/>
                <a:gd name="T105"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 h="176">
                  <a:moveTo>
                    <a:pt x="156" y="168"/>
                  </a:moveTo>
                  <a:cubicBezTo>
                    <a:pt x="155" y="134"/>
                    <a:pt x="132" y="105"/>
                    <a:pt x="100" y="96"/>
                  </a:cubicBezTo>
                  <a:cubicBezTo>
                    <a:pt x="101" y="95"/>
                    <a:pt x="102" y="94"/>
                    <a:pt x="102" y="94"/>
                  </a:cubicBezTo>
                  <a:cubicBezTo>
                    <a:pt x="104" y="93"/>
                    <a:pt x="108" y="91"/>
                    <a:pt x="108" y="90"/>
                  </a:cubicBezTo>
                  <a:cubicBezTo>
                    <a:pt x="110" y="89"/>
                    <a:pt x="113" y="86"/>
                    <a:pt x="114" y="86"/>
                  </a:cubicBezTo>
                  <a:cubicBezTo>
                    <a:pt x="115" y="84"/>
                    <a:pt x="120" y="78"/>
                    <a:pt x="121" y="77"/>
                  </a:cubicBezTo>
                  <a:cubicBezTo>
                    <a:pt x="122" y="75"/>
                    <a:pt x="123" y="74"/>
                    <a:pt x="123" y="72"/>
                  </a:cubicBezTo>
                  <a:cubicBezTo>
                    <a:pt x="124" y="72"/>
                    <a:pt x="124" y="71"/>
                    <a:pt x="124" y="71"/>
                  </a:cubicBezTo>
                  <a:cubicBezTo>
                    <a:pt x="127" y="65"/>
                    <a:pt x="128" y="58"/>
                    <a:pt x="128" y="50"/>
                  </a:cubicBezTo>
                  <a:cubicBezTo>
                    <a:pt x="128" y="23"/>
                    <a:pt x="106" y="0"/>
                    <a:pt x="78" y="0"/>
                  </a:cubicBezTo>
                  <a:cubicBezTo>
                    <a:pt x="78" y="0"/>
                    <a:pt x="78" y="0"/>
                    <a:pt x="78" y="0"/>
                  </a:cubicBezTo>
                  <a:cubicBezTo>
                    <a:pt x="78" y="0"/>
                    <a:pt x="78" y="0"/>
                    <a:pt x="78" y="0"/>
                  </a:cubicBezTo>
                  <a:cubicBezTo>
                    <a:pt x="51" y="0"/>
                    <a:pt x="28" y="23"/>
                    <a:pt x="28" y="50"/>
                  </a:cubicBezTo>
                  <a:cubicBezTo>
                    <a:pt x="28" y="70"/>
                    <a:pt x="40" y="87"/>
                    <a:pt x="56" y="96"/>
                  </a:cubicBezTo>
                  <a:cubicBezTo>
                    <a:pt x="25" y="105"/>
                    <a:pt x="1" y="134"/>
                    <a:pt x="0" y="168"/>
                  </a:cubicBezTo>
                  <a:cubicBezTo>
                    <a:pt x="0" y="168"/>
                    <a:pt x="0" y="169"/>
                    <a:pt x="0" y="169"/>
                  </a:cubicBezTo>
                  <a:cubicBezTo>
                    <a:pt x="0" y="169"/>
                    <a:pt x="0" y="169"/>
                    <a:pt x="0" y="169"/>
                  </a:cubicBezTo>
                  <a:cubicBezTo>
                    <a:pt x="0" y="170"/>
                    <a:pt x="0" y="171"/>
                    <a:pt x="1" y="172"/>
                  </a:cubicBezTo>
                  <a:cubicBezTo>
                    <a:pt x="2" y="174"/>
                    <a:pt x="4" y="176"/>
                    <a:pt x="7" y="176"/>
                  </a:cubicBezTo>
                  <a:cubicBezTo>
                    <a:pt x="10" y="176"/>
                    <a:pt x="12" y="174"/>
                    <a:pt x="13" y="172"/>
                  </a:cubicBezTo>
                  <a:cubicBezTo>
                    <a:pt x="13" y="171"/>
                    <a:pt x="13" y="170"/>
                    <a:pt x="13" y="170"/>
                  </a:cubicBezTo>
                  <a:cubicBezTo>
                    <a:pt x="13" y="169"/>
                    <a:pt x="14" y="169"/>
                    <a:pt x="14" y="169"/>
                  </a:cubicBezTo>
                  <a:cubicBezTo>
                    <a:pt x="14" y="168"/>
                    <a:pt x="13" y="168"/>
                    <a:pt x="13" y="168"/>
                  </a:cubicBezTo>
                  <a:cubicBezTo>
                    <a:pt x="13" y="167"/>
                    <a:pt x="13" y="166"/>
                    <a:pt x="13" y="165"/>
                  </a:cubicBezTo>
                  <a:cubicBezTo>
                    <a:pt x="13" y="164"/>
                    <a:pt x="14" y="164"/>
                    <a:pt x="14" y="163"/>
                  </a:cubicBezTo>
                  <a:cubicBezTo>
                    <a:pt x="14" y="163"/>
                    <a:pt x="14" y="163"/>
                    <a:pt x="14" y="163"/>
                  </a:cubicBezTo>
                  <a:cubicBezTo>
                    <a:pt x="16" y="145"/>
                    <a:pt x="25" y="130"/>
                    <a:pt x="39" y="119"/>
                  </a:cubicBezTo>
                  <a:cubicBezTo>
                    <a:pt x="39" y="119"/>
                    <a:pt x="39" y="119"/>
                    <a:pt x="40" y="119"/>
                  </a:cubicBezTo>
                  <a:cubicBezTo>
                    <a:pt x="40" y="119"/>
                    <a:pt x="40" y="119"/>
                    <a:pt x="40" y="119"/>
                  </a:cubicBezTo>
                  <a:cubicBezTo>
                    <a:pt x="48" y="113"/>
                    <a:pt x="57" y="108"/>
                    <a:pt x="68" y="107"/>
                  </a:cubicBezTo>
                  <a:cubicBezTo>
                    <a:pt x="68" y="107"/>
                    <a:pt x="68" y="106"/>
                    <a:pt x="68" y="106"/>
                  </a:cubicBezTo>
                  <a:cubicBezTo>
                    <a:pt x="70" y="106"/>
                    <a:pt x="71" y="106"/>
                    <a:pt x="73" y="106"/>
                  </a:cubicBezTo>
                  <a:cubicBezTo>
                    <a:pt x="74" y="106"/>
                    <a:pt x="75" y="106"/>
                    <a:pt x="77" y="106"/>
                  </a:cubicBezTo>
                  <a:cubicBezTo>
                    <a:pt x="77" y="106"/>
                    <a:pt x="78" y="106"/>
                    <a:pt x="78" y="106"/>
                  </a:cubicBezTo>
                  <a:cubicBezTo>
                    <a:pt x="80" y="106"/>
                    <a:pt x="83" y="106"/>
                    <a:pt x="85" y="106"/>
                  </a:cubicBezTo>
                  <a:cubicBezTo>
                    <a:pt x="85" y="106"/>
                    <a:pt x="85" y="106"/>
                    <a:pt x="85" y="106"/>
                  </a:cubicBezTo>
                  <a:cubicBezTo>
                    <a:pt x="115" y="109"/>
                    <a:pt x="139" y="133"/>
                    <a:pt x="143" y="163"/>
                  </a:cubicBezTo>
                  <a:cubicBezTo>
                    <a:pt x="143" y="163"/>
                    <a:pt x="143" y="163"/>
                    <a:pt x="143" y="163"/>
                  </a:cubicBezTo>
                  <a:cubicBezTo>
                    <a:pt x="143" y="164"/>
                    <a:pt x="143" y="164"/>
                    <a:pt x="143" y="165"/>
                  </a:cubicBezTo>
                  <a:cubicBezTo>
                    <a:pt x="143" y="166"/>
                    <a:pt x="143" y="167"/>
                    <a:pt x="143" y="168"/>
                  </a:cubicBezTo>
                  <a:cubicBezTo>
                    <a:pt x="143" y="168"/>
                    <a:pt x="143" y="168"/>
                    <a:pt x="143" y="169"/>
                  </a:cubicBezTo>
                  <a:cubicBezTo>
                    <a:pt x="143" y="169"/>
                    <a:pt x="143" y="169"/>
                    <a:pt x="143" y="170"/>
                  </a:cubicBezTo>
                  <a:cubicBezTo>
                    <a:pt x="143" y="170"/>
                    <a:pt x="143" y="171"/>
                    <a:pt x="143" y="172"/>
                  </a:cubicBezTo>
                  <a:cubicBezTo>
                    <a:pt x="145" y="174"/>
                    <a:pt x="147" y="176"/>
                    <a:pt x="150" y="176"/>
                  </a:cubicBezTo>
                  <a:cubicBezTo>
                    <a:pt x="152" y="176"/>
                    <a:pt x="155" y="174"/>
                    <a:pt x="156" y="172"/>
                  </a:cubicBezTo>
                  <a:cubicBezTo>
                    <a:pt x="156" y="171"/>
                    <a:pt x="156" y="170"/>
                    <a:pt x="157" y="169"/>
                  </a:cubicBezTo>
                  <a:cubicBezTo>
                    <a:pt x="157" y="169"/>
                    <a:pt x="157" y="169"/>
                    <a:pt x="157" y="169"/>
                  </a:cubicBezTo>
                  <a:cubicBezTo>
                    <a:pt x="157" y="169"/>
                    <a:pt x="157" y="168"/>
                    <a:pt x="156" y="168"/>
                  </a:cubicBezTo>
                  <a:close/>
                  <a:moveTo>
                    <a:pt x="41" y="50"/>
                  </a:moveTo>
                  <a:cubicBezTo>
                    <a:pt x="41" y="30"/>
                    <a:pt x="58" y="13"/>
                    <a:pt x="78" y="13"/>
                  </a:cubicBezTo>
                  <a:cubicBezTo>
                    <a:pt x="99" y="13"/>
                    <a:pt x="115" y="30"/>
                    <a:pt x="115" y="50"/>
                  </a:cubicBezTo>
                  <a:cubicBezTo>
                    <a:pt x="115" y="71"/>
                    <a:pt x="99" y="87"/>
                    <a:pt x="78" y="87"/>
                  </a:cubicBezTo>
                  <a:cubicBezTo>
                    <a:pt x="58" y="87"/>
                    <a:pt x="41" y="71"/>
                    <a:pt x="4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3236912" y="2255838"/>
              <a:ext cx="315913" cy="655638"/>
            </a:xfrm>
            <a:custGeom>
              <a:avLst/>
              <a:gdLst>
                <a:gd name="T0" fmla="*/ 84 w 84"/>
                <a:gd name="T1" fmla="*/ 168 h 175"/>
                <a:gd name="T2" fmla="*/ 28 w 84"/>
                <a:gd name="T3" fmla="*/ 95 h 175"/>
                <a:gd name="T4" fmla="*/ 56 w 84"/>
                <a:gd name="T5" fmla="*/ 50 h 175"/>
                <a:gd name="T6" fmla="*/ 6 w 84"/>
                <a:gd name="T7" fmla="*/ 0 h 175"/>
                <a:gd name="T8" fmla="*/ 6 w 84"/>
                <a:gd name="T9" fmla="*/ 0 h 175"/>
                <a:gd name="T10" fmla="*/ 0 w 84"/>
                <a:gd name="T11" fmla="*/ 7 h 175"/>
                <a:gd name="T12" fmla="*/ 6 w 84"/>
                <a:gd name="T13" fmla="*/ 13 h 175"/>
                <a:gd name="T14" fmla="*/ 6 w 84"/>
                <a:gd name="T15" fmla="*/ 13 h 175"/>
                <a:gd name="T16" fmla="*/ 7 w 84"/>
                <a:gd name="T17" fmla="*/ 13 h 175"/>
                <a:gd name="T18" fmla="*/ 7 w 84"/>
                <a:gd name="T19" fmla="*/ 13 h 175"/>
                <a:gd name="T20" fmla="*/ 7 w 84"/>
                <a:gd name="T21" fmla="*/ 13 h 175"/>
                <a:gd name="T22" fmla="*/ 43 w 84"/>
                <a:gd name="T23" fmla="*/ 50 h 175"/>
                <a:gd name="T24" fmla="*/ 10 w 84"/>
                <a:gd name="T25" fmla="*/ 89 h 175"/>
                <a:gd name="T26" fmla="*/ 10 w 84"/>
                <a:gd name="T27" fmla="*/ 89 h 175"/>
                <a:gd name="T28" fmla="*/ 6 w 84"/>
                <a:gd name="T29" fmla="*/ 91 h 175"/>
                <a:gd name="T30" fmla="*/ 3 w 84"/>
                <a:gd name="T31" fmla="*/ 97 h 175"/>
                <a:gd name="T32" fmla="*/ 6 w 84"/>
                <a:gd name="T33" fmla="*/ 103 h 175"/>
                <a:gd name="T34" fmla="*/ 12 w 84"/>
                <a:gd name="T35" fmla="*/ 106 h 175"/>
                <a:gd name="T36" fmla="*/ 12 w 84"/>
                <a:gd name="T37" fmla="*/ 106 h 175"/>
                <a:gd name="T38" fmla="*/ 12 w 84"/>
                <a:gd name="T39" fmla="*/ 106 h 175"/>
                <a:gd name="T40" fmla="*/ 16 w 84"/>
                <a:gd name="T41" fmla="*/ 106 h 175"/>
                <a:gd name="T42" fmla="*/ 17 w 84"/>
                <a:gd name="T43" fmla="*/ 106 h 175"/>
                <a:gd name="T44" fmla="*/ 45 w 84"/>
                <a:gd name="T45" fmla="*/ 118 h 175"/>
                <a:gd name="T46" fmla="*/ 45 w 84"/>
                <a:gd name="T47" fmla="*/ 118 h 175"/>
                <a:gd name="T48" fmla="*/ 46 w 84"/>
                <a:gd name="T49" fmla="*/ 119 h 175"/>
                <a:gd name="T50" fmla="*/ 71 w 84"/>
                <a:gd name="T51" fmla="*/ 163 h 175"/>
                <a:gd name="T52" fmla="*/ 71 w 84"/>
                <a:gd name="T53" fmla="*/ 163 h 175"/>
                <a:gd name="T54" fmla="*/ 71 w 84"/>
                <a:gd name="T55" fmla="*/ 165 h 175"/>
                <a:gd name="T56" fmla="*/ 71 w 84"/>
                <a:gd name="T57" fmla="*/ 168 h 175"/>
                <a:gd name="T58" fmla="*/ 71 w 84"/>
                <a:gd name="T59" fmla="*/ 168 h 175"/>
                <a:gd name="T60" fmla="*/ 71 w 84"/>
                <a:gd name="T61" fmla="*/ 169 h 175"/>
                <a:gd name="T62" fmla="*/ 71 w 84"/>
                <a:gd name="T63" fmla="*/ 171 h 175"/>
                <a:gd name="T64" fmla="*/ 78 w 84"/>
                <a:gd name="T65" fmla="*/ 175 h 175"/>
                <a:gd name="T66" fmla="*/ 84 w 84"/>
                <a:gd name="T67" fmla="*/ 171 h 175"/>
                <a:gd name="T68" fmla="*/ 84 w 84"/>
                <a:gd name="T69" fmla="*/ 169 h 175"/>
                <a:gd name="T70" fmla="*/ 84 w 84"/>
                <a:gd name="T71" fmla="*/ 168 h 175"/>
                <a:gd name="T72" fmla="*/ 84 w 84"/>
                <a:gd name="T73"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75">
                  <a:moveTo>
                    <a:pt x="84" y="168"/>
                  </a:moveTo>
                  <a:cubicBezTo>
                    <a:pt x="83" y="133"/>
                    <a:pt x="60" y="105"/>
                    <a:pt x="28" y="95"/>
                  </a:cubicBezTo>
                  <a:cubicBezTo>
                    <a:pt x="45" y="87"/>
                    <a:pt x="56" y="70"/>
                    <a:pt x="56" y="50"/>
                  </a:cubicBezTo>
                  <a:cubicBezTo>
                    <a:pt x="56" y="22"/>
                    <a:pt x="34" y="0"/>
                    <a:pt x="6" y="0"/>
                  </a:cubicBezTo>
                  <a:cubicBezTo>
                    <a:pt x="6" y="0"/>
                    <a:pt x="6" y="0"/>
                    <a:pt x="6" y="0"/>
                  </a:cubicBezTo>
                  <a:cubicBezTo>
                    <a:pt x="3" y="0"/>
                    <a:pt x="0" y="3"/>
                    <a:pt x="0" y="7"/>
                  </a:cubicBezTo>
                  <a:cubicBezTo>
                    <a:pt x="0" y="10"/>
                    <a:pt x="3" y="13"/>
                    <a:pt x="6" y="13"/>
                  </a:cubicBezTo>
                  <a:cubicBezTo>
                    <a:pt x="6" y="13"/>
                    <a:pt x="6" y="13"/>
                    <a:pt x="6" y="13"/>
                  </a:cubicBezTo>
                  <a:cubicBezTo>
                    <a:pt x="7" y="13"/>
                    <a:pt x="7" y="13"/>
                    <a:pt x="7" y="13"/>
                  </a:cubicBezTo>
                  <a:cubicBezTo>
                    <a:pt x="7" y="13"/>
                    <a:pt x="7" y="13"/>
                    <a:pt x="7" y="13"/>
                  </a:cubicBezTo>
                  <a:cubicBezTo>
                    <a:pt x="7" y="13"/>
                    <a:pt x="7" y="13"/>
                    <a:pt x="7" y="13"/>
                  </a:cubicBezTo>
                  <a:cubicBezTo>
                    <a:pt x="27" y="14"/>
                    <a:pt x="43" y="30"/>
                    <a:pt x="43" y="50"/>
                  </a:cubicBezTo>
                  <a:cubicBezTo>
                    <a:pt x="43" y="69"/>
                    <a:pt x="29" y="86"/>
                    <a:pt x="10" y="89"/>
                  </a:cubicBezTo>
                  <a:cubicBezTo>
                    <a:pt x="10" y="89"/>
                    <a:pt x="10" y="89"/>
                    <a:pt x="10" y="89"/>
                  </a:cubicBezTo>
                  <a:cubicBezTo>
                    <a:pt x="9" y="89"/>
                    <a:pt x="7" y="90"/>
                    <a:pt x="6" y="91"/>
                  </a:cubicBezTo>
                  <a:cubicBezTo>
                    <a:pt x="4" y="93"/>
                    <a:pt x="3" y="95"/>
                    <a:pt x="3" y="97"/>
                  </a:cubicBezTo>
                  <a:cubicBezTo>
                    <a:pt x="3" y="100"/>
                    <a:pt x="4" y="102"/>
                    <a:pt x="6" y="103"/>
                  </a:cubicBezTo>
                  <a:cubicBezTo>
                    <a:pt x="8" y="105"/>
                    <a:pt x="10" y="105"/>
                    <a:pt x="12" y="106"/>
                  </a:cubicBezTo>
                  <a:cubicBezTo>
                    <a:pt x="12" y="106"/>
                    <a:pt x="12" y="106"/>
                    <a:pt x="12" y="106"/>
                  </a:cubicBezTo>
                  <a:cubicBezTo>
                    <a:pt x="12" y="106"/>
                    <a:pt x="12" y="106"/>
                    <a:pt x="12" y="106"/>
                  </a:cubicBezTo>
                  <a:cubicBezTo>
                    <a:pt x="13" y="106"/>
                    <a:pt x="15" y="106"/>
                    <a:pt x="16" y="106"/>
                  </a:cubicBezTo>
                  <a:cubicBezTo>
                    <a:pt x="16" y="106"/>
                    <a:pt x="17" y="106"/>
                    <a:pt x="17" y="106"/>
                  </a:cubicBezTo>
                  <a:cubicBezTo>
                    <a:pt x="27" y="108"/>
                    <a:pt x="37" y="112"/>
                    <a:pt x="45" y="118"/>
                  </a:cubicBezTo>
                  <a:cubicBezTo>
                    <a:pt x="45" y="118"/>
                    <a:pt x="45" y="118"/>
                    <a:pt x="45" y="118"/>
                  </a:cubicBezTo>
                  <a:cubicBezTo>
                    <a:pt x="45" y="118"/>
                    <a:pt x="45" y="119"/>
                    <a:pt x="46" y="119"/>
                  </a:cubicBezTo>
                  <a:cubicBezTo>
                    <a:pt x="59" y="129"/>
                    <a:pt x="69" y="145"/>
                    <a:pt x="71" y="163"/>
                  </a:cubicBezTo>
                  <a:cubicBezTo>
                    <a:pt x="71" y="163"/>
                    <a:pt x="71" y="163"/>
                    <a:pt x="71" y="163"/>
                  </a:cubicBezTo>
                  <a:cubicBezTo>
                    <a:pt x="71" y="163"/>
                    <a:pt x="71" y="164"/>
                    <a:pt x="71" y="165"/>
                  </a:cubicBezTo>
                  <a:cubicBezTo>
                    <a:pt x="71" y="166"/>
                    <a:pt x="71" y="167"/>
                    <a:pt x="71" y="168"/>
                  </a:cubicBezTo>
                  <a:cubicBezTo>
                    <a:pt x="71" y="168"/>
                    <a:pt x="71" y="168"/>
                    <a:pt x="71" y="168"/>
                  </a:cubicBezTo>
                  <a:cubicBezTo>
                    <a:pt x="71" y="169"/>
                    <a:pt x="71" y="169"/>
                    <a:pt x="71" y="169"/>
                  </a:cubicBezTo>
                  <a:cubicBezTo>
                    <a:pt x="71" y="170"/>
                    <a:pt x="71" y="171"/>
                    <a:pt x="71" y="171"/>
                  </a:cubicBezTo>
                  <a:cubicBezTo>
                    <a:pt x="72" y="174"/>
                    <a:pt x="75" y="175"/>
                    <a:pt x="78" y="175"/>
                  </a:cubicBezTo>
                  <a:cubicBezTo>
                    <a:pt x="80" y="175"/>
                    <a:pt x="83" y="174"/>
                    <a:pt x="84" y="171"/>
                  </a:cubicBezTo>
                  <a:cubicBezTo>
                    <a:pt x="84" y="171"/>
                    <a:pt x="84" y="170"/>
                    <a:pt x="84" y="169"/>
                  </a:cubicBezTo>
                  <a:cubicBezTo>
                    <a:pt x="84" y="169"/>
                    <a:pt x="84" y="169"/>
                    <a:pt x="84" y="168"/>
                  </a:cubicBezTo>
                  <a:cubicBezTo>
                    <a:pt x="84" y="168"/>
                    <a:pt x="84" y="168"/>
                    <a:pt x="84"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3190875" y="26527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1" name="Picture 64"/>
          <p:cNvPicPr>
            <a:picLocks noGrp="1" noSelect="1" noRot="1" noChangeAspect="1" noMove="1" noResize="1" noChangeShapeType="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756000" y="1691890"/>
            <a:ext cx="7415872" cy="2862322"/>
          </a:xfrm>
          <a:prstGeom prst="rect">
            <a:avLst/>
          </a:prstGeom>
          <a:noFill/>
        </p:spPr>
        <p:txBody>
          <a:bodyPr wrap="square" rtlCol="0">
            <a:spAutoFit/>
          </a:bodyPr>
          <a:lstStyle/>
          <a:p>
            <a:pPr>
              <a:lnSpc>
                <a:spcPct val="150000"/>
              </a:lnSpc>
            </a:pPr>
            <a:r>
              <a:rPr lang="zh-CN" altLang="en-US" sz="2400" dirty="0" smtClean="0">
                <a:solidFill>
                  <a:schemeClr val="bg1"/>
                </a:solidFill>
                <a:latin typeface="黑体" panose="02010609060101010101" pitchFamily="49" charset="-122"/>
                <a:ea typeface="黑体" panose="02010609060101010101" pitchFamily="49" charset="-122"/>
              </a:rPr>
              <a:t>    关于</a:t>
            </a:r>
            <a:r>
              <a:rPr lang="zh-CN" altLang="en-US" sz="2400" dirty="0">
                <a:solidFill>
                  <a:schemeClr val="bg1"/>
                </a:solidFill>
                <a:latin typeface="黑体" panose="02010609060101010101" pitchFamily="49" charset="-122"/>
                <a:ea typeface="黑体" panose="02010609060101010101" pitchFamily="49" charset="-122"/>
              </a:rPr>
              <a:t>科研项目的申报，这里</a:t>
            </a:r>
            <a:r>
              <a:rPr lang="zh-CN" altLang="en-US" sz="2400">
                <a:solidFill>
                  <a:schemeClr val="bg1"/>
                </a:solidFill>
                <a:latin typeface="黑体" panose="02010609060101010101" pitchFamily="49" charset="-122"/>
                <a:ea typeface="黑体" panose="02010609060101010101" pitchFamily="49" charset="-122"/>
              </a:rPr>
              <a:t>着重</a:t>
            </a:r>
            <a:r>
              <a:rPr lang="zh-CN" altLang="en-US" sz="2400" smtClean="0">
                <a:solidFill>
                  <a:schemeClr val="bg1"/>
                </a:solidFill>
                <a:latin typeface="黑体" panose="02010609060101010101" pitchFamily="49" charset="-122"/>
                <a:ea typeface="黑体" panose="02010609060101010101" pitchFamily="49" charset="-122"/>
              </a:rPr>
              <a:t>介绍三大网</a:t>
            </a:r>
            <a:r>
              <a:rPr lang="zh-CN" altLang="en-US" sz="2400" dirty="0">
                <a:solidFill>
                  <a:schemeClr val="bg1"/>
                </a:solidFill>
                <a:latin typeface="黑体" panose="02010609060101010101" pitchFamily="49" charset="-122"/>
                <a:ea typeface="黑体" panose="02010609060101010101" pitchFamily="49" charset="-122"/>
              </a:rPr>
              <a:t>上申报系统的流程</a:t>
            </a:r>
            <a:r>
              <a:rPr lang="zh-CN" altLang="en-US" sz="2400" dirty="0" smtClean="0">
                <a:solidFill>
                  <a:schemeClr val="bg1"/>
                </a:solidFill>
                <a:latin typeface="黑体" panose="02010609060101010101" pitchFamily="49" charset="-122"/>
                <a:ea typeface="黑体" panose="02010609060101010101" pitchFamily="49" charset="-122"/>
              </a:rPr>
              <a:t>及技能方法。</a:t>
            </a:r>
            <a:endParaRPr lang="en-US" altLang="zh-CN" sz="2400" dirty="0">
              <a:solidFill>
                <a:schemeClr val="bg1"/>
              </a:solidFill>
              <a:latin typeface="黑体" panose="02010609060101010101" pitchFamily="49" charset="-122"/>
              <a:ea typeface="黑体" panose="02010609060101010101" pitchFamily="49" charset="-122"/>
            </a:endParaRPr>
          </a:p>
          <a:p>
            <a:pPr>
              <a:lnSpc>
                <a:spcPct val="150000"/>
              </a:lnSpc>
            </a:pPr>
            <a:r>
              <a:rPr lang="en-US" altLang="zh-CN" sz="2400" dirty="0" smtClean="0">
                <a:solidFill>
                  <a:schemeClr val="bg1"/>
                </a:solidFill>
                <a:latin typeface="黑体" panose="02010609060101010101" pitchFamily="49" charset="-122"/>
                <a:ea typeface="黑体" panose="02010609060101010101" pitchFamily="49" charset="-122"/>
              </a:rPr>
              <a:t>    1</a:t>
            </a:r>
            <a:r>
              <a:rPr lang="zh-CN" altLang="en-US" sz="2400" dirty="0">
                <a:solidFill>
                  <a:schemeClr val="bg1"/>
                </a:solidFill>
                <a:latin typeface="黑体" panose="02010609060101010101" pitchFamily="49" charset="-122"/>
                <a:ea typeface="黑体" panose="02010609060101010101" pitchFamily="49" charset="-122"/>
              </a:rPr>
              <a:t>、湖南省教育科学规划课题网上申报系统 </a:t>
            </a:r>
            <a:endParaRPr lang="en-US" altLang="zh-CN" sz="2400" dirty="0">
              <a:solidFill>
                <a:schemeClr val="bg1"/>
              </a:solidFill>
              <a:latin typeface="黑体" panose="02010609060101010101" pitchFamily="49" charset="-122"/>
              <a:ea typeface="黑体" panose="02010609060101010101" pitchFamily="49" charset="-122"/>
            </a:endParaRPr>
          </a:p>
          <a:p>
            <a:pPr>
              <a:lnSpc>
                <a:spcPct val="150000"/>
              </a:lnSpc>
            </a:pPr>
            <a:r>
              <a:rPr lang="en-US" altLang="zh-CN" sz="2400" dirty="0" smtClean="0">
                <a:solidFill>
                  <a:schemeClr val="bg1"/>
                </a:solidFill>
                <a:latin typeface="黑体" panose="02010609060101010101" pitchFamily="49" charset="-122"/>
                <a:ea typeface="黑体" panose="02010609060101010101" pitchFamily="49" charset="-122"/>
              </a:rPr>
              <a:t>    2</a:t>
            </a:r>
            <a:r>
              <a:rPr lang="zh-CN" altLang="en-US" sz="2400" dirty="0">
                <a:solidFill>
                  <a:schemeClr val="bg1"/>
                </a:solidFill>
                <a:latin typeface="黑体" panose="02010609060101010101" pitchFamily="49" charset="-122"/>
                <a:ea typeface="黑体" panose="02010609060101010101" pitchFamily="49" charset="-122"/>
              </a:rPr>
              <a:t>、湖南省教育厅科研项目管理系统</a:t>
            </a:r>
            <a:endParaRPr lang="en-US" altLang="zh-CN" sz="2400" dirty="0">
              <a:solidFill>
                <a:schemeClr val="bg1"/>
              </a:solidFill>
              <a:latin typeface="黑体" panose="02010609060101010101" pitchFamily="49" charset="-122"/>
              <a:ea typeface="黑体" panose="02010609060101010101" pitchFamily="49" charset="-122"/>
            </a:endParaRPr>
          </a:p>
          <a:p>
            <a:pPr>
              <a:lnSpc>
                <a:spcPct val="150000"/>
              </a:lnSpc>
            </a:pPr>
            <a:r>
              <a:rPr lang="en-US" altLang="zh-CN" sz="2400" dirty="0" smtClean="0">
                <a:solidFill>
                  <a:schemeClr val="bg1"/>
                </a:solidFill>
                <a:latin typeface="黑体" panose="02010609060101010101" pitchFamily="49" charset="-122"/>
                <a:ea typeface="黑体" panose="02010609060101010101" pitchFamily="49" charset="-122"/>
              </a:rPr>
              <a:t>    3</a:t>
            </a:r>
            <a:r>
              <a:rPr lang="zh-CN" altLang="en-US" sz="2400" dirty="0" smtClean="0">
                <a:solidFill>
                  <a:schemeClr val="bg1"/>
                </a:solidFill>
                <a:latin typeface="黑体" panose="02010609060101010101" pitchFamily="49" charset="-122"/>
                <a:ea typeface="黑体" panose="02010609060101010101" pitchFamily="49" charset="-122"/>
              </a:rPr>
              <a:t>、湘潭市科技局科学研究项目的网上申报</a:t>
            </a: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46706477"/>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par>
                          <p:cTn id="28" fill="hold">
                            <p:stCondLst>
                              <p:cond delay="1200"/>
                            </p:stCondLst>
                            <p:childTnLst>
                              <p:par>
                                <p:cTn id="29" presetID="1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250"/>
                                        <p:tgtEl>
                                          <p:spTgt spid="12"/>
                                        </p:tgtEl>
                                        <p:attrNameLst>
                                          <p:attrName>ppt_x</p:attrName>
                                        </p:attrNameLst>
                                      </p:cBhvr>
                                      <p:tavLst>
                                        <p:tav tm="0">
                                          <p:val>
                                            <p:strVal val="#ppt_x+#ppt_w*1.125000"/>
                                          </p:val>
                                        </p:tav>
                                        <p:tav tm="100000">
                                          <p:val>
                                            <p:strVal val="#ppt_x"/>
                                          </p:val>
                                        </p:tav>
                                      </p:tavLst>
                                    </p:anim>
                                    <p:animEffect transition="in" filter="wipe(left)">
                                      <p:cBhvr>
                                        <p:cTn id="32"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0000" y="609257"/>
            <a:ext cx="6480000" cy="22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0000" y="3067718"/>
            <a:ext cx="6480000" cy="2677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6386"/>
                                        </p:tgtEl>
                                        <p:attrNameLst>
                                          <p:attrName>style.visibility</p:attrName>
                                        </p:attrNameLst>
                                      </p:cBhvr>
                                      <p:to>
                                        <p:strVal val="visible"/>
                                      </p:to>
                                    </p:set>
                                    <p:anim calcmode="lin" valueType="num">
                                      <p:cBhvr additive="base">
                                        <p:cTn id="30" dur="500" fill="hold"/>
                                        <p:tgtEl>
                                          <p:spTgt spid="16386"/>
                                        </p:tgtEl>
                                        <p:attrNameLst>
                                          <p:attrName>ppt_x</p:attrName>
                                        </p:attrNameLst>
                                      </p:cBhvr>
                                      <p:tavLst>
                                        <p:tav tm="0">
                                          <p:val>
                                            <p:strVal val="#ppt_x"/>
                                          </p:val>
                                        </p:tav>
                                        <p:tav tm="100000">
                                          <p:val>
                                            <p:strVal val="#ppt_x"/>
                                          </p:val>
                                        </p:tav>
                                      </p:tavLst>
                                    </p:anim>
                                    <p:anim calcmode="lin" valueType="num">
                                      <p:cBhvr additive="base">
                                        <p:cTn id="31"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387"/>
                                        </p:tgtEl>
                                        <p:attrNameLst>
                                          <p:attrName>style.visibility</p:attrName>
                                        </p:attrNameLst>
                                      </p:cBhvr>
                                      <p:to>
                                        <p:strVal val="visible"/>
                                      </p:to>
                                    </p:set>
                                    <p:anim calcmode="lin" valueType="num">
                                      <p:cBhvr additive="base">
                                        <p:cTn id="36" dur="500" fill="hold"/>
                                        <p:tgtEl>
                                          <p:spTgt spid="16387"/>
                                        </p:tgtEl>
                                        <p:attrNameLst>
                                          <p:attrName>ppt_x</p:attrName>
                                        </p:attrNameLst>
                                      </p:cBhvr>
                                      <p:tavLst>
                                        <p:tav tm="0">
                                          <p:val>
                                            <p:strVal val="#ppt_x"/>
                                          </p:val>
                                        </p:tav>
                                        <p:tav tm="100000">
                                          <p:val>
                                            <p:strVal val="#ppt_x"/>
                                          </p:val>
                                        </p:tav>
                                      </p:tavLst>
                                    </p:anim>
                                    <p:anim calcmode="lin" valueType="num">
                                      <p:cBhvr additive="base">
                                        <p:cTn id="37"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613" y="1374775"/>
            <a:ext cx="7724775" cy="319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7410"/>
                                        </p:tgtEl>
                                        <p:attrNameLst>
                                          <p:attrName>style.visibility</p:attrName>
                                        </p:attrNameLst>
                                      </p:cBhvr>
                                      <p:to>
                                        <p:strVal val="visible"/>
                                      </p:to>
                                    </p:set>
                                    <p:anim calcmode="lin" valueType="num">
                                      <p:cBhvr additive="base">
                                        <p:cTn id="30" dur="500" fill="hold"/>
                                        <p:tgtEl>
                                          <p:spTgt spid="17410"/>
                                        </p:tgtEl>
                                        <p:attrNameLst>
                                          <p:attrName>ppt_x</p:attrName>
                                        </p:attrNameLst>
                                      </p:cBhvr>
                                      <p:tavLst>
                                        <p:tav tm="0">
                                          <p:val>
                                            <p:strVal val="#ppt_x"/>
                                          </p:val>
                                        </p:tav>
                                        <p:tav tm="100000">
                                          <p:val>
                                            <p:strVal val="#ppt_x"/>
                                          </p:val>
                                        </p:tav>
                                      </p:tavLst>
                                    </p:anim>
                                    <p:anim calcmode="lin" valueType="num">
                                      <p:cBhvr additive="base">
                                        <p:cTn id="31"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666212"/>
            <a:ext cx="8281663" cy="792781"/>
          </a:xfrm>
          <a:prstGeom prst="rect">
            <a:avLst/>
          </a:prstGeom>
        </p:spPr>
        <p:txBody>
          <a:bodyPr wrap="square">
            <a:spAutoFit/>
          </a:bodyPr>
          <a:lstStyle/>
          <a:p>
            <a:pPr>
              <a:lnSpc>
                <a:spcPct val="150000"/>
              </a:lnSpc>
              <a:spcAft>
                <a:spcPts val="1200"/>
              </a:spcAft>
            </a:pPr>
            <a:r>
              <a:rPr lang="zh-CN" altLang="en-US" sz="1600" dirty="0" smtClean="0">
                <a:solidFill>
                  <a:srgbClr val="FF0000"/>
                </a:solidFill>
              </a:rPr>
              <a:t>七、常见问题汇总</a:t>
            </a:r>
            <a:r>
              <a:rPr lang="zh-CN" altLang="en-US" sz="1600" dirty="0"/>
              <a:t/>
            </a:r>
            <a:br>
              <a:rPr lang="zh-CN" altLang="en-US" sz="1600" dirty="0"/>
            </a:br>
            <a:endParaRPr lang="en-US" altLang="zh-CN" sz="1600" dirty="0" smtClean="0">
              <a:solidFill>
                <a:srgbClr val="FF0000"/>
              </a:solidFill>
            </a:endParaRPr>
          </a:p>
        </p:txBody>
      </p:sp>
      <p:sp>
        <p:nvSpPr>
          <p:cNvPr id="7" name="原创设计师QQ598969553             _12"/>
          <p:cNvSpPr/>
          <p:nvPr/>
        </p:nvSpPr>
        <p:spPr>
          <a:xfrm>
            <a:off x="322337" y="1059215"/>
            <a:ext cx="8281663" cy="830997"/>
          </a:xfrm>
          <a:prstGeom prst="rect">
            <a:avLst/>
          </a:prstGeom>
        </p:spPr>
        <p:txBody>
          <a:bodyPr wrap="square">
            <a:spAutoFit/>
          </a:bodyPr>
          <a:lstStyle/>
          <a:p>
            <a:pPr>
              <a:lnSpc>
                <a:spcPct val="150000"/>
              </a:lnSpc>
              <a:spcAft>
                <a:spcPts val="1200"/>
              </a:spcAft>
            </a:pPr>
            <a:r>
              <a:rPr lang="zh-CN" altLang="en-US" sz="1600" dirty="0" smtClean="0"/>
              <a:t>对已编辑过的项目进行编辑</a:t>
            </a:r>
            <a:r>
              <a:rPr lang="zh-CN" altLang="en-US" sz="1600" dirty="0"/>
              <a:t/>
            </a:r>
            <a:br>
              <a:rPr lang="zh-CN" altLang="en-US" sz="1600" dirty="0"/>
            </a:br>
            <a:endParaRPr lang="en-US" altLang="zh-CN" sz="1600" dirty="0" smtClean="0">
              <a:solidFill>
                <a:srgbClr val="FF0000"/>
              </a:solidFill>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198" y="1851324"/>
            <a:ext cx="8586802" cy="248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8434"/>
                                        </p:tgtEl>
                                        <p:attrNameLst>
                                          <p:attrName>style.visibility</p:attrName>
                                        </p:attrNameLst>
                                      </p:cBhvr>
                                      <p:to>
                                        <p:strVal val="visible"/>
                                      </p:to>
                                    </p:set>
                                    <p:anim calcmode="lin" valueType="num">
                                      <p:cBhvr additive="base">
                                        <p:cTn id="42" dur="500" fill="hold"/>
                                        <p:tgtEl>
                                          <p:spTgt spid="18434"/>
                                        </p:tgtEl>
                                        <p:attrNameLst>
                                          <p:attrName>ppt_x</p:attrName>
                                        </p:attrNameLst>
                                      </p:cBhvr>
                                      <p:tavLst>
                                        <p:tav tm="0">
                                          <p:val>
                                            <p:strVal val="#ppt_x"/>
                                          </p:val>
                                        </p:tav>
                                        <p:tav tm="100000">
                                          <p:val>
                                            <p:strVal val="#ppt_x"/>
                                          </p:val>
                                        </p:tav>
                                      </p:tavLst>
                                    </p:anim>
                                    <p:anim calcmode="lin" valueType="num">
                                      <p:cBhvr additive="base">
                                        <p:cTn id="43"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792788"/>
            <a:ext cx="8281663" cy="830997"/>
          </a:xfrm>
          <a:prstGeom prst="rect">
            <a:avLst/>
          </a:prstGeom>
        </p:spPr>
        <p:txBody>
          <a:bodyPr wrap="square">
            <a:spAutoFit/>
          </a:bodyPr>
          <a:lstStyle/>
          <a:p>
            <a:pPr>
              <a:lnSpc>
                <a:spcPct val="150000"/>
              </a:lnSpc>
              <a:spcAft>
                <a:spcPts val="1200"/>
              </a:spcAft>
            </a:pPr>
            <a:r>
              <a:rPr lang="en-US" altLang="zh-CN" sz="1600" dirty="0"/>
              <a:t>2</a:t>
            </a:r>
            <a:r>
              <a:rPr lang="zh-CN" altLang="en-US" sz="1600" dirty="0"/>
              <a:t>、系统生成最终</a:t>
            </a:r>
            <a:r>
              <a:rPr lang="en-US" altLang="zh-CN" sz="1600" dirty="0"/>
              <a:t>WORD</a:t>
            </a:r>
            <a:r>
              <a:rPr lang="zh-CN" altLang="en-US" sz="1600" dirty="0"/>
              <a:t>版申报书的水印显示如下： </a:t>
            </a:r>
            <a:br>
              <a:rPr lang="zh-CN" altLang="en-US" sz="1600" dirty="0"/>
            </a:br>
            <a:endParaRPr lang="en-US" altLang="zh-CN" sz="1600" dirty="0" smtClean="0">
              <a:solidFill>
                <a:srgbClr val="FF0000"/>
              </a:solidFill>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554" y="1217584"/>
            <a:ext cx="7956000" cy="1727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原创设计师QQ598969553             _12"/>
          <p:cNvSpPr/>
          <p:nvPr/>
        </p:nvSpPr>
        <p:spPr>
          <a:xfrm>
            <a:off x="463555" y="3186212"/>
            <a:ext cx="7956000" cy="3046988"/>
          </a:xfrm>
          <a:prstGeom prst="rect">
            <a:avLst/>
          </a:prstGeom>
        </p:spPr>
        <p:txBody>
          <a:bodyPr wrap="square">
            <a:spAutoFit/>
          </a:bodyPr>
          <a:lstStyle/>
          <a:p>
            <a:pPr lvl="0">
              <a:lnSpc>
                <a:spcPct val="150000"/>
              </a:lnSpc>
            </a:pPr>
            <a:r>
              <a:rPr lang="en-US" altLang="zh-CN" sz="1600" dirty="0">
                <a:solidFill>
                  <a:prstClr val="black"/>
                </a:solidFill>
              </a:rPr>
              <a:t>3</a:t>
            </a:r>
            <a:r>
              <a:rPr lang="zh-CN" altLang="en-US" sz="1600" dirty="0">
                <a:solidFill>
                  <a:prstClr val="black"/>
                </a:solidFill>
              </a:rPr>
              <a:t>、课题参与人需要做什么： </a:t>
            </a:r>
          </a:p>
          <a:p>
            <a:pPr lvl="0">
              <a:lnSpc>
                <a:spcPct val="150000"/>
              </a:lnSpc>
            </a:pPr>
            <a:r>
              <a:rPr lang="zh-CN" altLang="en-US" sz="1600" dirty="0">
                <a:solidFill>
                  <a:prstClr val="black"/>
                </a:solidFill>
              </a:rPr>
              <a:t>参与人也需要注册； </a:t>
            </a:r>
          </a:p>
          <a:p>
            <a:pPr>
              <a:lnSpc>
                <a:spcPct val="150000"/>
              </a:lnSpc>
            </a:pPr>
            <a:r>
              <a:rPr lang="zh-CN" altLang="en-US" sz="1600" dirty="0">
                <a:solidFill>
                  <a:prstClr val="black"/>
                </a:solidFill>
              </a:rPr>
              <a:t>参与人如果是外省的、企业的，请管理员在此人信息里修改为</a:t>
            </a:r>
            <a:r>
              <a:rPr lang="zh-CN" altLang="en-US" sz="1600" dirty="0" smtClean="0">
                <a:solidFill>
                  <a:prstClr val="black"/>
                </a:solidFill>
              </a:rPr>
              <a:t>“课</a:t>
            </a:r>
            <a:r>
              <a:rPr lang="zh-CN" altLang="en-US" sz="1600" dirty="0"/>
              <a:t>题参与者”（不是单位员工），并填上课题参与者单位名称； </a:t>
            </a:r>
          </a:p>
          <a:p>
            <a:pPr>
              <a:lnSpc>
                <a:spcPct val="150000"/>
              </a:lnSpc>
            </a:pPr>
            <a:r>
              <a:rPr lang="zh-CN" altLang="en-US" sz="1600" dirty="0"/>
              <a:t>参与人登记自己的成果、课题； </a:t>
            </a:r>
          </a:p>
          <a:p>
            <a:pPr>
              <a:lnSpc>
                <a:spcPct val="150000"/>
              </a:lnSpc>
            </a:pPr>
            <a:r>
              <a:rPr lang="zh-CN" altLang="en-US" sz="1600" dirty="0"/>
              <a:t>在“申报团队”里检查一下是不是有人邀请自己加入他的课题组。 </a:t>
            </a:r>
            <a:endParaRPr lang="zh-CN" altLang="en-US" sz="1600" dirty="0">
              <a:solidFill>
                <a:prstClr val="black"/>
              </a:solidFill>
            </a:endParaRPr>
          </a:p>
          <a:p>
            <a:pPr>
              <a:lnSpc>
                <a:spcPct val="150000"/>
              </a:lnSpc>
              <a:spcAft>
                <a:spcPts val="1200"/>
              </a:spcAft>
            </a:pPr>
            <a:r>
              <a:rPr lang="zh-CN" altLang="en-US" sz="1600" dirty="0"/>
              <a:t/>
            </a:r>
            <a:br>
              <a:rPr lang="zh-CN" altLang="en-US" sz="1600" dirty="0"/>
            </a:br>
            <a:endParaRPr lang="en-US" altLang="zh-CN" sz="1600" dirty="0" smtClean="0">
              <a:solidFill>
                <a:srgbClr val="FF0000"/>
              </a:solidFill>
            </a:endParaRPr>
          </a:p>
        </p:txBody>
      </p:sp>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9458"/>
                                        </p:tgtEl>
                                        <p:attrNameLst>
                                          <p:attrName>style.visibility</p:attrName>
                                        </p:attrNameLst>
                                      </p:cBhvr>
                                      <p:to>
                                        <p:strVal val="visible"/>
                                      </p:to>
                                    </p:set>
                                    <p:anim calcmode="lin" valueType="num">
                                      <p:cBhvr additive="base">
                                        <p:cTn id="36" dur="500" fill="hold"/>
                                        <p:tgtEl>
                                          <p:spTgt spid="19458"/>
                                        </p:tgtEl>
                                        <p:attrNameLst>
                                          <p:attrName>ppt_x</p:attrName>
                                        </p:attrNameLst>
                                      </p:cBhvr>
                                      <p:tavLst>
                                        <p:tav tm="0">
                                          <p:val>
                                            <p:strVal val="#ppt_x"/>
                                          </p:val>
                                        </p:tav>
                                        <p:tav tm="100000">
                                          <p:val>
                                            <p:strVal val="#ppt_x"/>
                                          </p:val>
                                        </p:tav>
                                      </p:tavLst>
                                    </p:anim>
                                    <p:anim calcmode="lin" valueType="num">
                                      <p:cBhvr additive="base">
                                        <p:cTn id="37"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792788"/>
            <a:ext cx="8281663" cy="4524315"/>
          </a:xfrm>
          <a:prstGeom prst="rect">
            <a:avLst/>
          </a:prstGeom>
        </p:spPr>
        <p:txBody>
          <a:bodyPr wrap="square">
            <a:spAutoFit/>
          </a:bodyPr>
          <a:lstStyle/>
          <a:p>
            <a:pPr>
              <a:lnSpc>
                <a:spcPct val="200000"/>
              </a:lnSpc>
            </a:pPr>
            <a:r>
              <a:rPr lang="en-US" altLang="zh-CN" sz="1600" dirty="0"/>
              <a:t>4</a:t>
            </a:r>
            <a:r>
              <a:rPr lang="zh-CN" altLang="en-US" sz="1600" dirty="0"/>
              <a:t>、人员换单位怎么操作？ </a:t>
            </a:r>
          </a:p>
          <a:p>
            <a:pPr>
              <a:lnSpc>
                <a:spcPct val="200000"/>
              </a:lnSpc>
            </a:pPr>
            <a:r>
              <a:rPr lang="zh-CN" altLang="en-US" sz="1600" dirty="0" smtClean="0"/>
              <a:t>       比如</a:t>
            </a:r>
            <a:r>
              <a:rPr lang="zh-CN" altLang="en-US" sz="1600" dirty="0"/>
              <a:t>：某人需从</a:t>
            </a:r>
            <a:r>
              <a:rPr lang="en-US" altLang="zh-CN" sz="1600" dirty="0"/>
              <a:t>A</a:t>
            </a:r>
            <a:r>
              <a:rPr lang="zh-CN" altLang="en-US" sz="1600" dirty="0"/>
              <a:t>单位换到</a:t>
            </a:r>
            <a:r>
              <a:rPr lang="en-US" altLang="zh-CN" sz="1600" dirty="0"/>
              <a:t>B</a:t>
            </a:r>
            <a:r>
              <a:rPr lang="zh-CN" altLang="en-US" sz="1600" dirty="0"/>
              <a:t>单位 </a:t>
            </a:r>
          </a:p>
          <a:p>
            <a:pPr>
              <a:lnSpc>
                <a:spcPct val="200000"/>
              </a:lnSpc>
            </a:pPr>
            <a:r>
              <a:rPr lang="zh-CN" altLang="en-US" sz="1600" dirty="0" smtClean="0"/>
              <a:t>       注册</a:t>
            </a:r>
            <a:r>
              <a:rPr lang="zh-CN" altLang="en-US" sz="1600" dirty="0"/>
              <a:t>后，有一步是管理员审核人员信息； </a:t>
            </a:r>
          </a:p>
          <a:p>
            <a:pPr>
              <a:lnSpc>
                <a:spcPct val="200000"/>
              </a:lnSpc>
            </a:pPr>
            <a:r>
              <a:rPr lang="zh-CN" altLang="en-US" sz="1600" dirty="0" smtClean="0"/>
              <a:t>        所以</a:t>
            </a:r>
            <a:r>
              <a:rPr lang="zh-CN" altLang="en-US" sz="1600" dirty="0"/>
              <a:t>人员有</a:t>
            </a:r>
            <a:r>
              <a:rPr lang="en-US" altLang="zh-CN" sz="1600" dirty="0"/>
              <a:t>2</a:t>
            </a:r>
            <a:r>
              <a:rPr lang="zh-CN" altLang="en-US" sz="1600" dirty="0"/>
              <a:t>种状态：等待审核、审核通过； </a:t>
            </a:r>
          </a:p>
          <a:p>
            <a:pPr>
              <a:lnSpc>
                <a:spcPct val="200000"/>
              </a:lnSpc>
            </a:pPr>
            <a:r>
              <a:rPr lang="zh-CN" altLang="en-US" sz="1600" dirty="0" smtClean="0"/>
              <a:t>        步骤</a:t>
            </a:r>
            <a:r>
              <a:rPr lang="zh-CN" altLang="en-US" sz="1600" dirty="0"/>
              <a:t>：本人登陆系统，查自己的状态； </a:t>
            </a:r>
          </a:p>
          <a:p>
            <a:pPr>
              <a:lnSpc>
                <a:spcPct val="200000"/>
              </a:lnSpc>
            </a:pPr>
            <a:r>
              <a:rPr lang="zh-CN" altLang="en-US" sz="1600" dirty="0" smtClean="0"/>
              <a:t>        若是</a:t>
            </a:r>
            <a:r>
              <a:rPr lang="zh-CN" altLang="en-US" sz="1600" dirty="0"/>
              <a:t>等待审核：本人修改个人信息，把自己单位改为正确的单位即可。通知正确的单位管理员审核； </a:t>
            </a:r>
          </a:p>
          <a:p>
            <a:pPr>
              <a:lnSpc>
                <a:spcPct val="200000"/>
              </a:lnSpc>
            </a:pPr>
            <a:r>
              <a:rPr lang="zh-CN" altLang="en-US" sz="1600" dirty="0" smtClean="0"/>
              <a:t>         若是</a:t>
            </a:r>
            <a:r>
              <a:rPr lang="zh-CN" altLang="en-US" sz="1600" dirty="0"/>
              <a:t>审核通过：请联系当前单位管理员，修改本人信息为：等待审核，再执行上一步即可。 </a:t>
            </a:r>
            <a:endParaRPr lang="en-US" altLang="zh-CN" sz="1600" dirty="0" smtClean="0">
              <a:solidFill>
                <a:srgbClr val="FF0000"/>
              </a:solidFill>
            </a:endParaRPr>
          </a:p>
        </p:txBody>
      </p:sp>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792788"/>
            <a:ext cx="3097663" cy="2062103"/>
          </a:xfrm>
          <a:prstGeom prst="rect">
            <a:avLst/>
          </a:prstGeom>
        </p:spPr>
        <p:txBody>
          <a:bodyPr wrap="square">
            <a:spAutoFit/>
          </a:bodyPr>
          <a:lstStyle/>
          <a:p>
            <a:pPr>
              <a:lnSpc>
                <a:spcPct val="200000"/>
              </a:lnSpc>
            </a:pPr>
            <a:r>
              <a:rPr lang="en-US" altLang="zh-CN" sz="1600" dirty="0"/>
              <a:t>5</a:t>
            </a:r>
            <a:r>
              <a:rPr lang="zh-CN" altLang="en-US" sz="1600" dirty="0"/>
              <a:t>、如何在设计论证和可行性分析界面中插入图片</a:t>
            </a:r>
            <a:r>
              <a:rPr lang="zh-CN" altLang="en-US" sz="1600" dirty="0" smtClean="0"/>
              <a:t>：</a:t>
            </a:r>
            <a:endParaRPr lang="en-US" altLang="zh-CN" sz="1600" dirty="0" smtClean="0"/>
          </a:p>
          <a:p>
            <a:r>
              <a:rPr lang="zh-CN" altLang="en-US" sz="1600" dirty="0"/>
              <a:t>总体步骤：上传图片</a:t>
            </a:r>
            <a:r>
              <a:rPr lang="en-US" altLang="zh-CN" sz="1600" dirty="0"/>
              <a:t>——</a:t>
            </a:r>
            <a:r>
              <a:rPr lang="zh-CN" altLang="en-US" sz="1600" dirty="0"/>
              <a:t>插入图片</a:t>
            </a:r>
            <a:r>
              <a:rPr lang="en-US" altLang="zh-CN" sz="1600" dirty="0"/>
              <a:t>——</a:t>
            </a:r>
            <a:r>
              <a:rPr lang="zh-CN" altLang="en-US" sz="1600" dirty="0"/>
              <a:t>设置图片大小；</a:t>
            </a:r>
          </a:p>
          <a:p>
            <a:r>
              <a:rPr lang="zh-CN" altLang="en-US" sz="1600" dirty="0"/>
              <a:t>第 </a:t>
            </a:r>
            <a:r>
              <a:rPr lang="en-US" altLang="zh-CN" sz="1600" dirty="0"/>
              <a:t>1 </a:t>
            </a:r>
            <a:r>
              <a:rPr lang="zh-CN" altLang="en-US" sz="1600" dirty="0"/>
              <a:t>步：上传</a:t>
            </a:r>
            <a:r>
              <a:rPr lang="zh-CN" altLang="en-US" sz="1600" dirty="0" smtClean="0"/>
              <a:t>图片</a:t>
            </a:r>
            <a:endParaRPr lang="en-US" altLang="zh-CN" sz="1600" dirty="0" smtClean="0"/>
          </a:p>
          <a:p>
            <a:endParaRPr lang="zh-CN" altLang="en-US" sz="1600" dirty="0"/>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00" y="954212"/>
            <a:ext cx="5412091" cy="4614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5847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0482"/>
                                        </p:tgtEl>
                                        <p:attrNameLst>
                                          <p:attrName>style.visibility</p:attrName>
                                        </p:attrNameLst>
                                      </p:cBhvr>
                                      <p:to>
                                        <p:strVal val="visible"/>
                                      </p:to>
                                    </p:set>
                                    <p:anim calcmode="lin" valueType="num">
                                      <p:cBhvr additive="base">
                                        <p:cTn id="36" dur="500" fill="hold"/>
                                        <p:tgtEl>
                                          <p:spTgt spid="20482"/>
                                        </p:tgtEl>
                                        <p:attrNameLst>
                                          <p:attrName>ppt_x</p:attrName>
                                        </p:attrNameLst>
                                      </p:cBhvr>
                                      <p:tavLst>
                                        <p:tav tm="0">
                                          <p:val>
                                            <p:strVal val="#ppt_x"/>
                                          </p:val>
                                        </p:tav>
                                        <p:tav tm="100000">
                                          <p:val>
                                            <p:strVal val="#ppt_x"/>
                                          </p:val>
                                        </p:tav>
                                      </p:tavLst>
                                    </p:anim>
                                    <p:anim calcmode="lin" valueType="num">
                                      <p:cBhvr additive="base">
                                        <p:cTn id="37"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322337" y="810212"/>
            <a:ext cx="8641663" cy="419474"/>
          </a:xfrm>
          <a:prstGeom prst="rect">
            <a:avLst/>
          </a:prstGeom>
        </p:spPr>
        <p:txBody>
          <a:bodyPr wrap="square">
            <a:spAutoFit/>
          </a:bodyPr>
          <a:lstStyle/>
          <a:p>
            <a:pPr>
              <a:lnSpc>
                <a:spcPct val="150000"/>
              </a:lnSpc>
            </a:pPr>
            <a:r>
              <a:rPr lang="zh-CN" altLang="en-US" sz="1600" dirty="0"/>
              <a:t>第</a:t>
            </a:r>
            <a:r>
              <a:rPr lang="en-US" altLang="zh-CN" sz="1600" dirty="0"/>
              <a:t>2 </a:t>
            </a:r>
            <a:r>
              <a:rPr lang="zh-CN" altLang="en-US" sz="1600" dirty="0"/>
              <a:t>步：复制图片地址</a:t>
            </a:r>
            <a:endParaRPr lang="en-US" altLang="zh-CN" sz="1600" dirty="0" smtClean="0">
              <a:solidFill>
                <a:srgbClr val="FF0000"/>
              </a:solidFill>
            </a:endParaRP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8000" y="738212"/>
            <a:ext cx="5472000" cy="4936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41426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1506"/>
                                        </p:tgtEl>
                                        <p:attrNameLst>
                                          <p:attrName>style.visibility</p:attrName>
                                        </p:attrNameLst>
                                      </p:cBhvr>
                                      <p:to>
                                        <p:strVal val="visible"/>
                                      </p:to>
                                    </p:set>
                                    <p:anim calcmode="lin" valueType="num">
                                      <p:cBhvr additive="base">
                                        <p:cTn id="36" dur="500" fill="hold"/>
                                        <p:tgtEl>
                                          <p:spTgt spid="21506"/>
                                        </p:tgtEl>
                                        <p:attrNameLst>
                                          <p:attrName>ppt_x</p:attrName>
                                        </p:attrNameLst>
                                      </p:cBhvr>
                                      <p:tavLst>
                                        <p:tav tm="0">
                                          <p:val>
                                            <p:strVal val="#ppt_x"/>
                                          </p:val>
                                        </p:tav>
                                        <p:tav tm="100000">
                                          <p:val>
                                            <p:strVal val="#ppt_x"/>
                                          </p:val>
                                        </p:tav>
                                      </p:tavLst>
                                    </p:anim>
                                    <p:anim calcmode="lin" valueType="num">
                                      <p:cBhvr additive="base">
                                        <p:cTn id="37"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322337" y="666212"/>
            <a:ext cx="8641663" cy="419474"/>
          </a:xfrm>
          <a:prstGeom prst="rect">
            <a:avLst/>
          </a:prstGeom>
        </p:spPr>
        <p:txBody>
          <a:bodyPr wrap="square">
            <a:spAutoFit/>
          </a:bodyPr>
          <a:lstStyle/>
          <a:p>
            <a:pPr>
              <a:lnSpc>
                <a:spcPct val="150000"/>
              </a:lnSpc>
            </a:pPr>
            <a:r>
              <a:rPr lang="zh-CN" altLang="en-US" sz="1600" dirty="0"/>
              <a:t>第</a:t>
            </a:r>
            <a:r>
              <a:rPr lang="en-US" altLang="zh-CN" sz="1600" dirty="0"/>
              <a:t>3 </a:t>
            </a:r>
            <a:r>
              <a:rPr lang="zh-CN" altLang="en-US" sz="1600" dirty="0"/>
              <a:t>步：设置图片大小</a:t>
            </a:r>
            <a:endParaRPr lang="en-US" altLang="zh-CN" sz="1600" dirty="0" smtClean="0">
              <a:solidFill>
                <a:srgbClr val="FF0000"/>
              </a:solidFill>
            </a:endParaRP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0150" y="1242212"/>
            <a:ext cx="6725850" cy="4362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8969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2530"/>
                                        </p:tgtEl>
                                        <p:attrNameLst>
                                          <p:attrName>style.visibility</p:attrName>
                                        </p:attrNameLst>
                                      </p:cBhvr>
                                      <p:to>
                                        <p:strVal val="visible"/>
                                      </p:to>
                                    </p:set>
                                    <p:anim calcmode="lin" valueType="num">
                                      <p:cBhvr additive="base">
                                        <p:cTn id="36" dur="500" fill="hold"/>
                                        <p:tgtEl>
                                          <p:spTgt spid="22530"/>
                                        </p:tgtEl>
                                        <p:attrNameLst>
                                          <p:attrName>ppt_x</p:attrName>
                                        </p:attrNameLst>
                                      </p:cBhvr>
                                      <p:tavLst>
                                        <p:tav tm="0">
                                          <p:val>
                                            <p:strVal val="#ppt_x"/>
                                          </p:val>
                                        </p:tav>
                                        <p:tav tm="100000">
                                          <p:val>
                                            <p:strVal val="#ppt_x"/>
                                          </p:val>
                                        </p:tav>
                                      </p:tavLst>
                                    </p:anim>
                                    <p:anim calcmode="lin" valueType="num">
                                      <p:cBhvr additive="base">
                                        <p:cTn id="37"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322337" y="810212"/>
            <a:ext cx="8641663" cy="4647426"/>
          </a:xfrm>
          <a:prstGeom prst="rect">
            <a:avLst/>
          </a:prstGeom>
        </p:spPr>
        <p:txBody>
          <a:bodyPr wrap="square">
            <a:spAutoFit/>
          </a:bodyPr>
          <a:lstStyle/>
          <a:p>
            <a:pPr>
              <a:lnSpc>
                <a:spcPct val="200000"/>
              </a:lnSpc>
            </a:pPr>
            <a:r>
              <a:rPr lang="zh-CN" altLang="en-US" sz="1600" dirty="0" smtClean="0"/>
              <a:t>        另</a:t>
            </a:r>
            <a:r>
              <a:rPr lang="zh-CN" altLang="en-US" sz="1600" dirty="0"/>
              <a:t>，强烈建议：用</a:t>
            </a:r>
            <a:r>
              <a:rPr lang="en-US" altLang="zh-CN" sz="1600" dirty="0" err="1"/>
              <a:t>Isee</a:t>
            </a:r>
            <a:r>
              <a:rPr lang="zh-CN" altLang="en-US" sz="1600" dirty="0"/>
              <a:t>之类的图片工具修改好原图，再插入； </a:t>
            </a:r>
          </a:p>
          <a:p>
            <a:pPr>
              <a:lnSpc>
                <a:spcPct val="200000"/>
              </a:lnSpc>
            </a:pPr>
            <a:r>
              <a:rPr lang="zh-CN" altLang="en-US" sz="1600" dirty="0" smtClean="0"/>
              <a:t>        原图</a:t>
            </a:r>
            <a:r>
              <a:rPr lang="en-US" altLang="zh-CN" sz="1600" dirty="0"/>
              <a:t>500</a:t>
            </a:r>
            <a:r>
              <a:rPr lang="zh-CN" altLang="en-US" sz="1600" dirty="0"/>
              <a:t>宽，约占一个</a:t>
            </a:r>
            <a:r>
              <a:rPr lang="en-US" altLang="zh-CN" sz="1600" dirty="0"/>
              <a:t>WORD</a:t>
            </a:r>
            <a:r>
              <a:rPr lang="zh-CN" altLang="en-US" sz="1600" dirty="0"/>
              <a:t>版面宽。 </a:t>
            </a:r>
          </a:p>
          <a:p>
            <a:pPr>
              <a:lnSpc>
                <a:spcPct val="200000"/>
              </a:lnSpc>
            </a:pPr>
            <a:r>
              <a:rPr lang="en-US" altLang="zh-CN" sz="1600" dirty="0"/>
              <a:t>6</a:t>
            </a:r>
            <a:r>
              <a:rPr lang="zh-CN" altLang="en-US" sz="1600" dirty="0"/>
              <a:t>、如果查询某个人所在单位的名称： </a:t>
            </a:r>
          </a:p>
          <a:p>
            <a:pPr>
              <a:lnSpc>
                <a:spcPct val="200000"/>
              </a:lnSpc>
            </a:pPr>
            <a:r>
              <a:rPr lang="zh-CN" altLang="en-US" sz="1600" dirty="0" smtClean="0"/>
              <a:t>        有些</a:t>
            </a:r>
            <a:r>
              <a:rPr lang="zh-CN" altLang="en-US" sz="1600" dirty="0"/>
              <a:t>人注册的时候很不小心，把自己注册到别的单位去了。还忘记了密码。可能是以前参加了外单位申报人的课题，自己不弄，要申报人去弄。然后，申报人将他所在单位填错了。 </a:t>
            </a:r>
          </a:p>
          <a:p>
            <a:pPr>
              <a:lnSpc>
                <a:spcPct val="200000"/>
              </a:lnSpc>
            </a:pPr>
            <a:r>
              <a:rPr lang="zh-CN" altLang="en-US" sz="1600" dirty="0"/>
              <a:t>怎么办呢？申报人不是可以邀请别人参与课题吗？ 邀请一下，就能查出某某在哪个单位了</a:t>
            </a:r>
            <a:r>
              <a:rPr lang="zh-CN" altLang="en-US" sz="1600" dirty="0" smtClean="0"/>
              <a:t>。</a:t>
            </a:r>
            <a:endParaRPr lang="en-US" altLang="zh-CN" sz="1600" dirty="0" smtClean="0"/>
          </a:p>
          <a:p>
            <a:pPr>
              <a:lnSpc>
                <a:spcPct val="150000"/>
              </a:lnSpc>
            </a:pPr>
            <a:r>
              <a:rPr lang="en-US" altLang="zh-CN" sz="1600" dirty="0"/>
              <a:t>7</a:t>
            </a:r>
            <a:r>
              <a:rPr lang="zh-CN" altLang="en-US" sz="1600" dirty="0"/>
              <a:t>、填报完提交后，我们单位的管理员没找到我的申报书。 </a:t>
            </a:r>
          </a:p>
          <a:p>
            <a:pPr>
              <a:lnSpc>
                <a:spcPct val="150000"/>
              </a:lnSpc>
            </a:pPr>
            <a:r>
              <a:rPr lang="zh-CN" altLang="en-US" sz="1600" dirty="0" smtClean="0"/>
              <a:t>        这</a:t>
            </a:r>
            <a:r>
              <a:rPr lang="zh-CN" altLang="en-US" sz="1600" dirty="0"/>
              <a:t>是因为你注册的时候，把自己注册到别的单位去了！请参阅第</a:t>
            </a:r>
            <a:r>
              <a:rPr lang="en-US" altLang="zh-CN" sz="1600" dirty="0"/>
              <a:t>4</a:t>
            </a:r>
            <a:r>
              <a:rPr lang="zh-CN" altLang="en-US" sz="1600" dirty="0"/>
              <a:t>条“人员换单位怎么操作？” </a:t>
            </a:r>
          </a:p>
          <a:p>
            <a:pPr>
              <a:lnSpc>
                <a:spcPct val="200000"/>
              </a:lnSpc>
            </a:pPr>
            <a:endParaRPr lang="en-US" altLang="zh-CN" sz="1600" dirty="0">
              <a:solidFill>
                <a:srgbClr val="FF0000"/>
              </a:solidFill>
            </a:endParaRPr>
          </a:p>
        </p:txBody>
      </p:sp>
    </p:spTree>
    <p:extLst>
      <p:ext uri="{BB962C8B-B14F-4D97-AF65-F5344CB8AC3E}">
        <p14:creationId xmlns:p14="http://schemas.microsoft.com/office/powerpoint/2010/main" val="778969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322337" y="810212"/>
            <a:ext cx="8641663" cy="4154984"/>
          </a:xfrm>
          <a:prstGeom prst="rect">
            <a:avLst/>
          </a:prstGeom>
        </p:spPr>
        <p:txBody>
          <a:bodyPr wrap="square">
            <a:spAutoFit/>
          </a:bodyPr>
          <a:lstStyle/>
          <a:p>
            <a:pPr>
              <a:lnSpc>
                <a:spcPct val="150000"/>
              </a:lnSpc>
            </a:pPr>
            <a:r>
              <a:rPr lang="en-US" altLang="zh-CN" sz="1600" dirty="0" smtClean="0"/>
              <a:t>8</a:t>
            </a:r>
            <a:r>
              <a:rPr lang="zh-CN" altLang="en-US" sz="1600" dirty="0"/>
              <a:t>、忘记密码了怎么办？ </a:t>
            </a:r>
          </a:p>
          <a:p>
            <a:pPr>
              <a:lnSpc>
                <a:spcPct val="150000"/>
              </a:lnSpc>
            </a:pPr>
            <a:r>
              <a:rPr lang="zh-CN" altLang="en-US" sz="1600" dirty="0" smtClean="0"/>
              <a:t>       请</a:t>
            </a:r>
            <a:r>
              <a:rPr lang="zh-CN" altLang="en-US" sz="1600" dirty="0"/>
              <a:t>本单位管理员查询密码，管理员如果不会查，提醒他阅读</a:t>
            </a:r>
            <a:r>
              <a:rPr lang="en-US" altLang="zh-CN" sz="1600" dirty="0"/>
              <a:t>《</a:t>
            </a:r>
            <a:r>
              <a:rPr lang="zh-CN" altLang="en-US" sz="1600" dirty="0"/>
              <a:t>单位管理员使用说明书</a:t>
            </a:r>
            <a:r>
              <a:rPr lang="en-US" altLang="zh-CN" sz="1600" dirty="0"/>
              <a:t>》</a:t>
            </a:r>
            <a:r>
              <a:rPr lang="zh-CN" altLang="en-US" sz="1600" dirty="0"/>
              <a:t>。 </a:t>
            </a:r>
          </a:p>
          <a:p>
            <a:pPr>
              <a:lnSpc>
                <a:spcPct val="150000"/>
              </a:lnSpc>
            </a:pPr>
            <a:r>
              <a:rPr lang="en-US" altLang="zh-CN" sz="1600" dirty="0"/>
              <a:t>9</a:t>
            </a:r>
            <a:r>
              <a:rPr lang="zh-CN" altLang="en-US" sz="1600" dirty="0"/>
              <a:t>、如何确保顺利申报？ </a:t>
            </a:r>
          </a:p>
          <a:p>
            <a:pPr>
              <a:lnSpc>
                <a:spcPct val="150000"/>
              </a:lnSpc>
            </a:pPr>
            <a:r>
              <a:rPr lang="en-US" altLang="zh-CN" sz="1600" dirty="0" smtClean="0"/>
              <a:t>    (</a:t>
            </a:r>
            <a:r>
              <a:rPr lang="en-US" altLang="zh-CN" sz="1600" dirty="0"/>
              <a:t>1)</a:t>
            </a:r>
            <a:r>
              <a:rPr lang="zh-CN" altLang="en-US" sz="1600" dirty="0"/>
              <a:t>、主持人、参与人都要注册； </a:t>
            </a:r>
          </a:p>
          <a:p>
            <a:pPr>
              <a:lnSpc>
                <a:spcPct val="150000"/>
              </a:lnSpc>
            </a:pPr>
            <a:r>
              <a:rPr lang="en-US" altLang="zh-CN" sz="1600" dirty="0" smtClean="0"/>
              <a:t>    (</a:t>
            </a:r>
            <a:r>
              <a:rPr lang="en-US" altLang="zh-CN" sz="1600" dirty="0"/>
              <a:t>2)</a:t>
            </a:r>
            <a:r>
              <a:rPr lang="zh-CN" altLang="en-US" sz="1600" dirty="0"/>
              <a:t>、注册后，单位管理员都要审核通过； </a:t>
            </a:r>
          </a:p>
          <a:p>
            <a:pPr>
              <a:lnSpc>
                <a:spcPct val="150000"/>
              </a:lnSpc>
            </a:pPr>
            <a:r>
              <a:rPr lang="en-US" altLang="zh-CN" sz="1600" dirty="0" smtClean="0"/>
              <a:t>    (</a:t>
            </a:r>
            <a:r>
              <a:rPr lang="en-US" altLang="zh-CN" sz="1600" dirty="0"/>
              <a:t>3)</a:t>
            </a:r>
            <a:r>
              <a:rPr lang="zh-CN" altLang="en-US" sz="1600" dirty="0"/>
              <a:t>、主持人、参与人都要先填写自己的成果和论文； </a:t>
            </a:r>
          </a:p>
          <a:p>
            <a:pPr>
              <a:lnSpc>
                <a:spcPct val="150000"/>
              </a:lnSpc>
            </a:pPr>
            <a:r>
              <a:rPr lang="en-US" altLang="zh-CN" sz="1600" dirty="0" smtClean="0"/>
              <a:t>    (</a:t>
            </a:r>
            <a:r>
              <a:rPr lang="en-US" altLang="zh-CN" sz="1600" dirty="0"/>
              <a:t>4)</a:t>
            </a:r>
            <a:r>
              <a:rPr lang="zh-CN" altLang="en-US" sz="1600" dirty="0"/>
              <a:t>、主持人填写申报内容。过程中，会向参与人发邀请； </a:t>
            </a:r>
          </a:p>
          <a:p>
            <a:pPr>
              <a:lnSpc>
                <a:spcPct val="150000"/>
              </a:lnSpc>
            </a:pPr>
            <a:r>
              <a:rPr lang="en-US" altLang="zh-CN" sz="1600" dirty="0" smtClean="0"/>
              <a:t>    (</a:t>
            </a:r>
            <a:r>
              <a:rPr lang="en-US" altLang="zh-CN" sz="1600" dirty="0"/>
              <a:t>5)</a:t>
            </a:r>
            <a:r>
              <a:rPr lang="zh-CN" altLang="en-US" sz="1600" dirty="0"/>
              <a:t>、参与人同意（不理睬为拒绝）。拒绝的话，主持人无法勾选参与人的成果和论文； </a:t>
            </a:r>
          </a:p>
          <a:p>
            <a:pPr>
              <a:lnSpc>
                <a:spcPct val="150000"/>
              </a:lnSpc>
            </a:pPr>
            <a:r>
              <a:rPr lang="en-US" altLang="zh-CN" sz="1600" dirty="0" smtClean="0"/>
              <a:t>    (</a:t>
            </a:r>
            <a:r>
              <a:rPr lang="en-US" altLang="zh-CN" sz="1600" dirty="0"/>
              <a:t>6)</a:t>
            </a:r>
            <a:r>
              <a:rPr lang="zh-CN" altLang="en-US" sz="1600" dirty="0"/>
              <a:t>、主持人完善申报资料； </a:t>
            </a:r>
          </a:p>
          <a:p>
            <a:pPr>
              <a:lnSpc>
                <a:spcPct val="150000"/>
              </a:lnSpc>
            </a:pPr>
            <a:r>
              <a:rPr lang="en-US" altLang="zh-CN" sz="1600" dirty="0" smtClean="0"/>
              <a:t>    (</a:t>
            </a:r>
            <a:r>
              <a:rPr lang="en-US" altLang="zh-CN" sz="1600" dirty="0"/>
              <a:t>7)</a:t>
            </a:r>
            <a:r>
              <a:rPr lang="zh-CN" altLang="en-US" sz="1600" dirty="0"/>
              <a:t>、提交； </a:t>
            </a:r>
          </a:p>
          <a:p>
            <a:pPr>
              <a:lnSpc>
                <a:spcPct val="150000"/>
              </a:lnSpc>
            </a:pPr>
            <a:r>
              <a:rPr lang="en-US" altLang="zh-CN" sz="1600" dirty="0" smtClean="0"/>
              <a:t>    (</a:t>
            </a:r>
            <a:r>
              <a:rPr lang="en-US" altLang="zh-CN" sz="1600" dirty="0"/>
              <a:t>8)</a:t>
            </a:r>
            <a:r>
              <a:rPr lang="zh-CN" altLang="en-US" sz="1600" dirty="0"/>
              <a:t>、等课题状态更改为“已上交规划办”后，下载最终</a:t>
            </a:r>
            <a:r>
              <a:rPr lang="en-US" altLang="zh-CN" sz="1600" dirty="0"/>
              <a:t>WORD</a:t>
            </a:r>
            <a:r>
              <a:rPr lang="zh-CN" altLang="en-US" sz="1600" dirty="0"/>
              <a:t>版申报书（带水印）。 </a:t>
            </a:r>
            <a:endParaRPr lang="en-US" altLang="zh-CN" sz="1600" dirty="0" smtClean="0">
              <a:solidFill>
                <a:srgbClr val="FF0000"/>
              </a:solidFill>
            </a:endParaRPr>
          </a:p>
        </p:txBody>
      </p:sp>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原创设计师QQ598969553             _12"/>
          <p:cNvSpPr/>
          <p:nvPr/>
        </p:nvSpPr>
        <p:spPr>
          <a:xfrm>
            <a:off x="322337" y="792788"/>
            <a:ext cx="8281663" cy="5201424"/>
          </a:xfrm>
          <a:prstGeom prst="rect">
            <a:avLst/>
          </a:prstGeom>
        </p:spPr>
        <p:txBody>
          <a:bodyPr wrap="square">
            <a:spAutoFit/>
          </a:bodyPr>
          <a:lstStyle/>
          <a:p>
            <a:pPr>
              <a:lnSpc>
                <a:spcPct val="150000"/>
              </a:lnSpc>
              <a:spcAft>
                <a:spcPts val="1200"/>
              </a:spcAft>
            </a:pPr>
            <a:r>
              <a:rPr lang="zh-CN" altLang="en-US" sz="1600" dirty="0"/>
              <a:t>使用说明书（申报者版本</a:t>
            </a:r>
            <a:r>
              <a:rPr lang="zh-CN" altLang="en-US" sz="1600" dirty="0" smtClean="0"/>
              <a:t>） </a:t>
            </a:r>
            <a:r>
              <a:rPr lang="zh-CN" altLang="en-US" sz="1600" dirty="0"/>
              <a:t/>
            </a:r>
            <a:br>
              <a:rPr lang="zh-CN" altLang="en-US" sz="1600" dirty="0"/>
            </a:br>
            <a:r>
              <a:rPr lang="zh-CN" altLang="en-US" sz="1600" dirty="0">
                <a:solidFill>
                  <a:srgbClr val="FF0000"/>
                </a:solidFill>
              </a:rPr>
              <a:t>一、申报</a:t>
            </a:r>
            <a:r>
              <a:rPr lang="zh-CN" altLang="en-US" sz="1600" dirty="0" smtClean="0">
                <a:solidFill>
                  <a:srgbClr val="FF0000"/>
                </a:solidFill>
              </a:rPr>
              <a:t>网址</a:t>
            </a:r>
            <a:endParaRPr lang="en-US" altLang="zh-CN" sz="1600" dirty="0" smtClean="0">
              <a:solidFill>
                <a:srgbClr val="FF0000"/>
              </a:solidFill>
            </a:endParaRPr>
          </a:p>
          <a:p>
            <a:pPr>
              <a:lnSpc>
                <a:spcPct val="150000"/>
              </a:lnSpc>
              <a:spcAft>
                <a:spcPts val="1200"/>
              </a:spcAft>
            </a:pPr>
            <a:r>
              <a:rPr lang="en-US" altLang="zh-CN" sz="1600" dirty="0"/>
              <a:t> </a:t>
            </a:r>
            <a:r>
              <a:rPr lang="en-US" altLang="zh-CN" sz="1600" dirty="0" smtClean="0"/>
              <a:t>      1</a:t>
            </a:r>
            <a:r>
              <a:rPr lang="zh-CN" altLang="en-US" sz="1600" dirty="0" smtClean="0"/>
              <a:t>、</a:t>
            </a:r>
            <a:r>
              <a:rPr lang="en-US" altLang="zh-CN" sz="1600" dirty="0" smtClean="0"/>
              <a:t> 2018</a:t>
            </a:r>
            <a:r>
              <a:rPr lang="zh-CN" altLang="en-US" sz="1600" dirty="0"/>
              <a:t>年度湖南省教育科学规划课题的申报网址： </a:t>
            </a:r>
            <a:r>
              <a:rPr lang="en-US" altLang="zh-CN" sz="1600" dirty="0" smtClean="0">
                <a:hlinkClick r:id="rId4"/>
              </a:rPr>
              <a:t>http</a:t>
            </a:r>
            <a:r>
              <a:rPr lang="en-US" altLang="zh-CN" sz="1600" dirty="0">
                <a:hlinkClick r:id="rId4"/>
              </a:rPr>
              <a:t>://120.26.234.5/login/ </a:t>
            </a:r>
            <a:r>
              <a:rPr lang="en-US" altLang="zh-CN" sz="1600" dirty="0"/>
              <a:t/>
            </a:r>
            <a:br>
              <a:rPr lang="en-US" altLang="zh-CN" sz="1600" dirty="0"/>
            </a:br>
            <a:r>
              <a:rPr lang="en-US" altLang="zh-CN" sz="1600" dirty="0" smtClean="0"/>
              <a:t>       2</a:t>
            </a:r>
            <a:r>
              <a:rPr lang="zh-CN" altLang="en-US" sz="1600" dirty="0"/>
              <a:t>、推荐使用谷歌</a:t>
            </a:r>
            <a:r>
              <a:rPr lang="en-US" altLang="zh-CN" sz="1600" dirty="0"/>
              <a:t>chrome</a:t>
            </a:r>
            <a:r>
              <a:rPr lang="zh-CN" altLang="en-US" sz="1600" dirty="0"/>
              <a:t>浏览器，使用其他浏览器可能会出现系统不兼容的现象。请自行从网上下载谷歌浏览器并安装</a:t>
            </a:r>
            <a:r>
              <a:rPr lang="zh-CN" altLang="en-US" sz="1600" dirty="0" smtClean="0"/>
              <a:t>。</a:t>
            </a:r>
            <a:endParaRPr lang="en-US" altLang="zh-CN" sz="1600" dirty="0" smtClean="0"/>
          </a:p>
          <a:p>
            <a:pPr>
              <a:lnSpc>
                <a:spcPct val="150000"/>
              </a:lnSpc>
              <a:spcAft>
                <a:spcPts val="1200"/>
              </a:spcAft>
            </a:pPr>
            <a:r>
              <a:rPr lang="zh-CN" altLang="en-US" sz="1600" dirty="0" smtClean="0">
                <a:solidFill>
                  <a:srgbClr val="FF0000"/>
                </a:solidFill>
              </a:rPr>
              <a:t>二、关于注册登陆问题 </a:t>
            </a:r>
            <a:r>
              <a:rPr lang="zh-CN" altLang="en-US" sz="1600" dirty="0"/>
              <a:t/>
            </a:r>
            <a:br>
              <a:rPr lang="zh-CN" altLang="en-US" sz="1600" dirty="0"/>
            </a:br>
            <a:r>
              <a:rPr lang="zh-CN" altLang="en-US" sz="1600" dirty="0" smtClean="0"/>
              <a:t>        </a:t>
            </a:r>
            <a:r>
              <a:rPr lang="en-US" altLang="zh-CN" sz="1600" dirty="0" smtClean="0"/>
              <a:t>1</a:t>
            </a:r>
            <a:r>
              <a:rPr lang="zh-CN" altLang="en-US" sz="1600" dirty="0"/>
              <a:t>、所有人员（含主持人、参与人）都需注册、并被本人所在单位审核确认后方能申报课题； </a:t>
            </a:r>
            <a:br>
              <a:rPr lang="zh-CN" altLang="en-US" sz="1600" dirty="0"/>
            </a:br>
            <a:r>
              <a:rPr lang="zh-CN" altLang="en-US" sz="1600" dirty="0" smtClean="0"/>
              <a:t>        </a:t>
            </a:r>
            <a:r>
              <a:rPr lang="en-US" altLang="zh-CN" sz="1600" dirty="0" smtClean="0"/>
              <a:t>2</a:t>
            </a:r>
            <a:r>
              <a:rPr lang="zh-CN" altLang="en-US" sz="1600" dirty="0"/>
              <a:t>、</a:t>
            </a:r>
            <a:r>
              <a:rPr lang="en-US" altLang="zh-CN" sz="1600" dirty="0"/>
              <a:t>2014</a:t>
            </a:r>
            <a:r>
              <a:rPr lang="zh-CN" altLang="en-US" sz="1600" dirty="0"/>
              <a:t>、</a:t>
            </a:r>
            <a:r>
              <a:rPr lang="en-US" altLang="zh-CN" sz="1600" dirty="0"/>
              <a:t>2015</a:t>
            </a:r>
            <a:r>
              <a:rPr lang="zh-CN" altLang="en-US" sz="1600" dirty="0"/>
              <a:t>、</a:t>
            </a:r>
            <a:r>
              <a:rPr lang="en-US" altLang="zh-CN" sz="1600" dirty="0"/>
              <a:t>2016</a:t>
            </a:r>
            <a:r>
              <a:rPr lang="zh-CN" altLang="en-US" sz="1600" dirty="0"/>
              <a:t>、</a:t>
            </a:r>
            <a:r>
              <a:rPr lang="en-US" altLang="zh-CN" sz="1600" dirty="0"/>
              <a:t>2017</a:t>
            </a:r>
            <a:r>
              <a:rPr lang="zh-CN" altLang="en-US" sz="1600" dirty="0"/>
              <a:t>年度已注册人员无需再注册； </a:t>
            </a:r>
            <a:br>
              <a:rPr lang="zh-CN" altLang="en-US" sz="1600" dirty="0"/>
            </a:br>
            <a:r>
              <a:rPr lang="zh-CN" altLang="en-US" sz="1600" dirty="0" smtClean="0"/>
              <a:t>        </a:t>
            </a:r>
            <a:r>
              <a:rPr lang="en-US" altLang="zh-CN" sz="1600" dirty="0" smtClean="0"/>
              <a:t>3</a:t>
            </a:r>
            <a:r>
              <a:rPr lang="zh-CN" altLang="en-US" sz="1600" dirty="0"/>
              <a:t>、非湖南省内教育系统人士不能申报主持课题，但能作为课题组成员参与课题的申报（例如：本省企业人员、非教育系统公务员、省外人士等），注册时请联系教育系统任一单位管理员帮助注册； </a:t>
            </a:r>
            <a:br>
              <a:rPr lang="zh-CN" altLang="en-US" sz="1600" dirty="0"/>
            </a:br>
            <a:endParaRPr lang="en-US" altLang="zh-CN" sz="1600" dirty="0">
              <a:solidFill>
                <a:schemeClr val="tx2"/>
              </a:solidFill>
              <a:latin typeface="+mj-ea"/>
              <a:ea typeface="微软雅黑" panose="020B0503020204020204" pitchFamily="34" charset="-122"/>
            </a:endParaRPr>
          </a:p>
        </p:txBody>
      </p:sp>
    </p:spTree>
    <p:extLst>
      <p:ext uri="{BB962C8B-B14F-4D97-AF65-F5344CB8AC3E}">
        <p14:creationId xmlns:p14="http://schemas.microsoft.com/office/powerpoint/2010/main" val="26111593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ppt_x"/>
                                          </p:val>
                                        </p:tav>
                                        <p:tav tm="100000">
                                          <p:val>
                                            <p:strVal val="#ppt_x"/>
                                          </p:val>
                                        </p:tav>
                                      </p:tavLst>
                                    </p:anim>
                                    <p:anim calcmode="lin" valueType="num">
                                      <p:cBhvr additive="base">
                                        <p:cTn id="3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7">
                                            <p:txEl>
                                              <p:pRg st="0" end="0"/>
                                            </p:txEl>
                                          </p:spTgt>
                                        </p:tgtEl>
                                        <p:attrNameLst>
                                          <p:attrName>style.visibility</p:attrName>
                                        </p:attrNameLst>
                                      </p:cBhvr>
                                      <p:to>
                                        <p:strVal val="visible"/>
                                      </p:to>
                                    </p:set>
                                    <p:anim calcmode="lin" valueType="num">
                                      <p:cBhvr additive="base">
                                        <p:cTn id="36"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7">
                                            <p:txEl>
                                              <p:pRg st="0" end="0"/>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47">
                                            <p:txEl>
                                              <p:pRg st="1" end="1"/>
                                            </p:txEl>
                                          </p:spTgt>
                                        </p:tgtEl>
                                        <p:attrNameLst>
                                          <p:attrName>style.visibility</p:attrName>
                                        </p:attrNameLst>
                                      </p:cBhvr>
                                      <p:to>
                                        <p:strVal val="visible"/>
                                      </p:to>
                                    </p:set>
                                    <p:anim calcmode="lin" valueType="num">
                                      <p:cBhvr additive="base">
                                        <p:cTn id="40" dur="500" fill="hold"/>
                                        <p:tgtEl>
                                          <p:spTgt spid="47">
                                            <p:txEl>
                                              <p:pRg st="1" end="1"/>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7">
                                            <p:txEl>
                                              <p:pRg st="2" end="2"/>
                                            </p:txEl>
                                          </p:spTgt>
                                        </p:tgtEl>
                                        <p:attrNameLst>
                                          <p:attrName>style.visibility</p:attrName>
                                        </p:attrNameLst>
                                      </p:cBhvr>
                                      <p:to>
                                        <p:strVal val="visible"/>
                                      </p:to>
                                    </p:set>
                                    <p:anim calcmode="lin" valueType="num">
                                      <p:cBhvr additive="base">
                                        <p:cTn id="46" dur="500" fill="hold"/>
                                        <p:tgtEl>
                                          <p:spTgt spid="47">
                                            <p:txEl>
                                              <p:pRg st="2" end="2"/>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4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322337" y="810212"/>
            <a:ext cx="8641663" cy="584775"/>
          </a:xfrm>
          <a:prstGeom prst="rect">
            <a:avLst/>
          </a:prstGeom>
        </p:spPr>
        <p:txBody>
          <a:bodyPr wrap="square">
            <a:spAutoFit/>
          </a:bodyPr>
          <a:lstStyle/>
          <a:p>
            <a:pPr fontAlgn="base">
              <a:spcBef>
                <a:spcPct val="0"/>
              </a:spcBef>
              <a:spcAft>
                <a:spcPct val="0"/>
              </a:spcAft>
            </a:pPr>
            <a:r>
              <a:rPr lang="zh-CN" altLang="en-US" sz="1600" dirty="0" smtClean="0">
                <a:latin typeface="黑体" panose="02010609060101010101" pitchFamily="49" charset="-122"/>
                <a:ea typeface="黑体" panose="02010609060101010101" pitchFamily="49" charset="-122"/>
              </a:rPr>
              <a:t>湖南省</a:t>
            </a:r>
            <a:r>
              <a:rPr lang="zh-CN" altLang="en-US" sz="1600" dirty="0">
                <a:latin typeface="黑体" panose="02010609060101010101" pitchFamily="49" charset="-122"/>
                <a:ea typeface="黑体" panose="02010609060101010101" pitchFamily="49" charset="-122"/>
              </a:rPr>
              <a:t>教育厅科学研究项目管理</a:t>
            </a:r>
            <a:r>
              <a:rPr lang="zh-CN" altLang="en-US" sz="1600" dirty="0" smtClean="0">
                <a:latin typeface="黑体" panose="02010609060101010101" pitchFamily="49" charset="-122"/>
                <a:ea typeface="黑体" panose="02010609060101010101" pitchFamily="49" charset="-122"/>
              </a:rPr>
              <a:t>系统网址：</a:t>
            </a:r>
            <a:r>
              <a:rPr lang="en-US" altLang="zh-CN" sz="1600" dirty="0">
                <a:latin typeface="黑体" panose="02010609060101010101" pitchFamily="49" charset="-122"/>
                <a:ea typeface="黑体" panose="02010609060101010101" pitchFamily="49" charset="-122"/>
                <a:hlinkClick r:id="rId4"/>
              </a:rPr>
              <a:t>http://gxy.hunnu.edu.cn/ResearchManagementSystem/</a:t>
            </a:r>
            <a:endParaRPr lang="en-US" altLang="zh-CN" sz="1600" dirty="0" smtClean="0">
              <a:solidFill>
                <a:srgbClr val="FF0000"/>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2971" y="1530212"/>
            <a:ext cx="5302125" cy="4181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8969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26"/>
                                        </p:tgtEl>
                                        <p:attrNameLst>
                                          <p:attrName>style.visibility</p:attrName>
                                        </p:attrNameLst>
                                      </p:cBhvr>
                                      <p:to>
                                        <p:strVal val="visible"/>
                                      </p:to>
                                    </p:set>
                                    <p:anim calcmode="lin" valueType="num">
                                      <p:cBhvr additive="base">
                                        <p:cTn id="36" dur="500" fill="hold"/>
                                        <p:tgtEl>
                                          <p:spTgt spid="1026"/>
                                        </p:tgtEl>
                                        <p:attrNameLst>
                                          <p:attrName>ppt_x</p:attrName>
                                        </p:attrNameLst>
                                      </p:cBhvr>
                                      <p:tavLst>
                                        <p:tav tm="0">
                                          <p:val>
                                            <p:strVal val="#ppt_x"/>
                                          </p:val>
                                        </p:tav>
                                        <p:tav tm="100000">
                                          <p:val>
                                            <p:strVal val="#ppt_x"/>
                                          </p:val>
                                        </p:tav>
                                      </p:tavLst>
                                    </p:anim>
                                    <p:anim calcmode="lin" valueType="num">
                                      <p:cBhvr additive="base">
                                        <p:cTn id="37"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250337" y="833883"/>
            <a:ext cx="2161663" cy="2308324"/>
          </a:xfrm>
          <a:prstGeom prst="rect">
            <a:avLst/>
          </a:prstGeom>
        </p:spPr>
        <p:txBody>
          <a:bodyPr wrap="square">
            <a:spAutoFit/>
          </a:bodyPr>
          <a:lstStyle/>
          <a:p>
            <a:pPr>
              <a:lnSpc>
                <a:spcPct val="150000"/>
              </a:lnSpc>
            </a:pPr>
            <a:r>
              <a:rPr lang="en-US" altLang="zh-CN" sz="1600" dirty="0" smtClean="0"/>
              <a:t>2</a:t>
            </a:r>
            <a:r>
              <a:rPr lang="zh-CN" altLang="en-US" sz="1600" dirty="0" smtClean="0"/>
              <a:t>、登录系统</a:t>
            </a:r>
            <a:endParaRPr lang="en-US" altLang="zh-CN" sz="1600" dirty="0" smtClean="0"/>
          </a:p>
          <a:p>
            <a:pPr>
              <a:lnSpc>
                <a:spcPct val="150000"/>
              </a:lnSpc>
            </a:pPr>
            <a:r>
              <a:rPr lang="zh-CN" altLang="en-US" sz="1600" dirty="0" smtClean="0"/>
              <a:t>用帐号密码，选择</a:t>
            </a:r>
            <a:r>
              <a:rPr lang="zh-CN" altLang="en-US" sz="1600" dirty="0"/>
              <a:t>“科研人员”身份登录。</a:t>
            </a:r>
            <a:endParaRPr lang="en-US" altLang="zh-CN" sz="1600" dirty="0" smtClean="0"/>
          </a:p>
          <a:p>
            <a:pPr>
              <a:lnSpc>
                <a:spcPct val="150000"/>
              </a:lnSpc>
            </a:pPr>
            <a:r>
              <a:rPr lang="zh-CN" altLang="en-US" sz="1600" dirty="0">
                <a:solidFill>
                  <a:srgbClr val="FF0000"/>
                </a:solidFill>
              </a:rPr>
              <a:t>注意</a:t>
            </a:r>
            <a:r>
              <a:rPr lang="en-US" altLang="zh-CN" sz="1600" dirty="0">
                <a:solidFill>
                  <a:srgbClr val="FF0000"/>
                </a:solidFill>
              </a:rPr>
              <a:t>:</a:t>
            </a:r>
            <a:r>
              <a:rPr lang="zh-CN" altLang="en-US" sz="1600" dirty="0">
                <a:solidFill>
                  <a:srgbClr val="FF0000"/>
                </a:solidFill>
              </a:rPr>
              <a:t>科研人员登录时用户名为</a:t>
            </a:r>
            <a:r>
              <a:rPr lang="en-US" altLang="zh-CN" sz="1600" dirty="0">
                <a:solidFill>
                  <a:srgbClr val="FF0000"/>
                </a:solidFill>
              </a:rPr>
              <a:t>ID</a:t>
            </a:r>
            <a:r>
              <a:rPr lang="zh-CN" altLang="en-US" sz="1600" dirty="0">
                <a:solidFill>
                  <a:srgbClr val="FF0000"/>
                </a:solidFill>
              </a:rPr>
              <a:t>号</a:t>
            </a:r>
            <a:endParaRPr lang="en-US" altLang="zh-CN" sz="1600" dirty="0" smtClean="0">
              <a:solidFill>
                <a:srgbClr val="FF0000"/>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398" y="923496"/>
            <a:ext cx="6151059" cy="4437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778969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050"/>
                                        </p:tgtEl>
                                        <p:attrNameLst>
                                          <p:attrName>style.visibility</p:attrName>
                                        </p:attrNameLst>
                                      </p:cBhvr>
                                      <p:to>
                                        <p:strVal val="visible"/>
                                      </p:to>
                                    </p:set>
                                    <p:anim calcmode="lin" valueType="num">
                                      <p:cBhvr additive="base">
                                        <p:cTn id="36" dur="500" fill="hold"/>
                                        <p:tgtEl>
                                          <p:spTgt spid="2050"/>
                                        </p:tgtEl>
                                        <p:attrNameLst>
                                          <p:attrName>ppt_x</p:attrName>
                                        </p:attrNameLst>
                                      </p:cBhvr>
                                      <p:tavLst>
                                        <p:tav tm="0">
                                          <p:val>
                                            <p:strVal val="#ppt_x"/>
                                          </p:val>
                                        </p:tav>
                                        <p:tav tm="100000">
                                          <p:val>
                                            <p:strVal val="#ppt_x"/>
                                          </p:val>
                                        </p:tav>
                                      </p:tavLst>
                                    </p:anim>
                                    <p:anim calcmode="lin" valueType="num">
                                      <p:cBhvr additive="base">
                                        <p:cTn id="37"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322337" y="810212"/>
            <a:ext cx="8641663" cy="584775"/>
          </a:xfrm>
          <a:prstGeom prst="rect">
            <a:avLst/>
          </a:prstGeom>
        </p:spPr>
        <p:txBody>
          <a:bodyPr wrap="square">
            <a:spAutoFit/>
          </a:bodyPr>
          <a:lstStyle/>
          <a:p>
            <a:r>
              <a:rPr lang="en-US" altLang="zh-CN" sz="1600" dirty="0"/>
              <a:t>1</a:t>
            </a:r>
            <a:r>
              <a:rPr lang="zh-CN" altLang="en-US" sz="1600" dirty="0"/>
              <a:t>、申报项目：首先从网站下载项目申报模板，然后选择选择申报项目的</a:t>
            </a:r>
            <a:r>
              <a:rPr lang="zh-CN" altLang="en-US" sz="1600" dirty="0" smtClean="0"/>
              <a:t>类型</a:t>
            </a:r>
            <a:r>
              <a:rPr lang="zh-CN" altLang="en-US" sz="1600" dirty="0"/>
              <a:t>填写相关信息，再上传申报文档</a:t>
            </a:r>
            <a:r>
              <a:rPr lang="zh-CN" altLang="en-US" sz="1600" dirty="0" smtClean="0"/>
              <a:t>。</a:t>
            </a:r>
            <a:endParaRPr lang="en-US" altLang="zh-CN" sz="1600" dirty="0" smtClean="0"/>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255" y="2045032"/>
            <a:ext cx="8509942" cy="1141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sp>
        <p:nvSpPr>
          <p:cNvPr id="8" name="矩形 7"/>
          <p:cNvSpPr/>
          <p:nvPr/>
        </p:nvSpPr>
        <p:spPr>
          <a:xfrm>
            <a:off x="341255" y="3431188"/>
            <a:ext cx="8046000" cy="1938992"/>
          </a:xfrm>
          <a:prstGeom prst="rect">
            <a:avLst/>
          </a:prstGeom>
        </p:spPr>
        <p:txBody>
          <a:bodyPr wrap="square">
            <a:spAutoFit/>
          </a:bodyPr>
          <a:lstStyle/>
          <a:p>
            <a:pPr>
              <a:lnSpc>
                <a:spcPct val="150000"/>
              </a:lnSpc>
            </a:pPr>
            <a:r>
              <a:rPr lang="zh-CN" altLang="en-US" sz="1600" dirty="0"/>
              <a:t>注意</a:t>
            </a:r>
            <a:r>
              <a:rPr lang="zh-CN" altLang="en-US" sz="1600" dirty="0" smtClean="0"/>
              <a:t>：</a:t>
            </a:r>
            <a:endParaRPr lang="en-US" altLang="zh-CN" sz="1600" dirty="0" smtClean="0"/>
          </a:p>
          <a:p>
            <a:pPr>
              <a:lnSpc>
                <a:spcPct val="150000"/>
              </a:lnSpc>
            </a:pPr>
            <a:r>
              <a:rPr lang="en-US" altLang="zh-CN" sz="1600" dirty="0" smtClean="0"/>
              <a:t>1</a:t>
            </a:r>
            <a:r>
              <a:rPr lang="zh-CN" altLang="en-US" sz="1600" dirty="0" smtClean="0"/>
              <a:t>、没有</a:t>
            </a:r>
            <a:r>
              <a:rPr lang="zh-CN" altLang="en-US" sz="1600" dirty="0"/>
              <a:t>封面，封面为自动生成，</a:t>
            </a:r>
            <a:r>
              <a:rPr lang="zh-CN" altLang="en-US" sz="1600" dirty="0">
                <a:solidFill>
                  <a:srgbClr val="FF0000"/>
                </a:solidFill>
              </a:rPr>
              <a:t>请勿修改申报表的格式，否则提交申请表系统不能自动解析</a:t>
            </a:r>
            <a:r>
              <a:rPr lang="en-US" altLang="zh-CN" sz="1600" dirty="0">
                <a:solidFill>
                  <a:srgbClr val="FF0000"/>
                </a:solidFill>
              </a:rPr>
              <a:t>!</a:t>
            </a:r>
          </a:p>
          <a:p>
            <a:pPr>
              <a:lnSpc>
                <a:spcPct val="150000"/>
              </a:lnSpc>
            </a:pPr>
            <a:r>
              <a:rPr lang="en-US" altLang="zh-CN" sz="1600" dirty="0" smtClean="0"/>
              <a:t>2</a:t>
            </a:r>
            <a:r>
              <a:rPr lang="zh-CN" altLang="en-US" sz="1600" dirty="0" smtClean="0"/>
              <a:t>、本</a:t>
            </a:r>
            <a:r>
              <a:rPr lang="zh-CN" altLang="en-US" sz="1600" dirty="0"/>
              <a:t>系统可支持</a:t>
            </a:r>
            <a:r>
              <a:rPr lang="en-US" altLang="zh-CN" sz="1600" dirty="0"/>
              <a:t>IE8</a:t>
            </a:r>
            <a:r>
              <a:rPr lang="zh-CN" altLang="en-US" sz="1600" dirty="0"/>
              <a:t>，</a:t>
            </a:r>
            <a:r>
              <a:rPr lang="en-US" altLang="zh-CN" sz="1600" dirty="0"/>
              <a:t>chrome</a:t>
            </a:r>
            <a:r>
              <a:rPr lang="zh-CN" altLang="en-US" sz="1600" dirty="0"/>
              <a:t>，</a:t>
            </a:r>
            <a:r>
              <a:rPr lang="en-US" altLang="zh-CN" sz="1600" dirty="0" err="1"/>
              <a:t>firefox</a:t>
            </a:r>
            <a:r>
              <a:rPr lang="zh-CN" altLang="en-US" sz="1600" dirty="0"/>
              <a:t>等浏览器，若您在申报过程中遇到浏览器的相关问题，推荐使用</a:t>
            </a:r>
            <a:r>
              <a:rPr lang="en-US" altLang="zh-CN" sz="1600" dirty="0"/>
              <a:t>chrome</a:t>
            </a:r>
            <a:r>
              <a:rPr lang="zh-CN" altLang="en-US" sz="1600" dirty="0"/>
              <a:t>浏览器，</a:t>
            </a:r>
            <a:r>
              <a:rPr lang="zh-CN" altLang="en-US" sz="1600" dirty="0">
                <a:hlinkClick r:id="rId5"/>
              </a:rPr>
              <a:t>点击进入浏览器下载页面 </a:t>
            </a:r>
            <a:r>
              <a:rPr lang="zh-CN" altLang="en-US" sz="1600" dirty="0"/>
              <a:t>。</a:t>
            </a:r>
          </a:p>
        </p:txBody>
      </p:sp>
      <p:sp>
        <p:nvSpPr>
          <p:cNvPr id="4" name="矩形 3"/>
          <p:cNvSpPr/>
          <p:nvPr/>
        </p:nvSpPr>
        <p:spPr>
          <a:xfrm>
            <a:off x="407385" y="1675700"/>
            <a:ext cx="2973891" cy="369332"/>
          </a:xfrm>
          <a:prstGeom prst="rect">
            <a:avLst/>
          </a:prstGeom>
        </p:spPr>
        <p:txBody>
          <a:bodyPr wrap="none">
            <a:spAutoFit/>
          </a:bodyPr>
          <a:lstStyle/>
          <a:p>
            <a:r>
              <a:rPr lang="zh-CN" altLang="en-US" b="1" dirty="0"/>
              <a:t>第一步：下载项目申报模板</a:t>
            </a:r>
            <a:endParaRPr lang="en-US" altLang="zh-CN" b="1" dirty="0">
              <a:solidFill>
                <a:srgbClr val="FF0000"/>
              </a:solidFill>
            </a:endParaRPr>
          </a:p>
        </p:txBody>
      </p:sp>
    </p:spTree>
    <p:extLst>
      <p:ext uri="{BB962C8B-B14F-4D97-AF65-F5344CB8AC3E}">
        <p14:creationId xmlns:p14="http://schemas.microsoft.com/office/powerpoint/2010/main" val="849004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300"/>
                                        <p:tgtEl>
                                          <p:spTgt spid="11"/>
                                        </p:tgtEl>
                                      </p:cBhvr>
                                    </p:animEffect>
                                    <p:anim calcmode="lin" valueType="num">
                                      <p:cBhvr>
                                        <p:cTn id="24" dur="300" fill="hold"/>
                                        <p:tgtEl>
                                          <p:spTgt spid="11"/>
                                        </p:tgtEl>
                                        <p:attrNameLst>
                                          <p:attrName>ppt_x</p:attrName>
                                        </p:attrNameLst>
                                      </p:cBhvr>
                                      <p:tavLst>
                                        <p:tav tm="0">
                                          <p:val>
                                            <p:strVal val="#ppt_x"/>
                                          </p:val>
                                        </p:tav>
                                        <p:tav tm="100000">
                                          <p:val>
                                            <p:strVal val="#ppt_x"/>
                                          </p:val>
                                        </p:tav>
                                      </p:tavLst>
                                    </p:anim>
                                    <p:anim calcmode="lin" valueType="num">
                                      <p:cBhvr>
                                        <p:cTn id="25" dur="3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5122"/>
                                        </p:tgtEl>
                                        <p:attrNameLst>
                                          <p:attrName>style.visibility</p:attrName>
                                        </p:attrNameLst>
                                      </p:cBhvr>
                                      <p:to>
                                        <p:strVal val="visible"/>
                                      </p:to>
                                    </p:set>
                                    <p:anim calcmode="lin" valueType="num">
                                      <p:cBhvr additive="base">
                                        <p:cTn id="42" dur="500" fill="hold"/>
                                        <p:tgtEl>
                                          <p:spTgt spid="5122"/>
                                        </p:tgtEl>
                                        <p:attrNameLst>
                                          <p:attrName>ppt_x</p:attrName>
                                        </p:attrNameLst>
                                      </p:cBhvr>
                                      <p:tavLst>
                                        <p:tav tm="0">
                                          <p:val>
                                            <p:strVal val="#ppt_x"/>
                                          </p:val>
                                        </p:tav>
                                        <p:tav tm="100000">
                                          <p:val>
                                            <p:strVal val="#ppt_x"/>
                                          </p:val>
                                        </p:tav>
                                      </p:tavLst>
                                    </p:anim>
                                    <p:anim calcmode="lin" valueType="num">
                                      <p:cBhvr additive="base">
                                        <p:cTn id="43"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11" grpId="0"/>
      <p:bldP spid="8"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315998" y="882212"/>
            <a:ext cx="8537716" cy="2171814"/>
            <a:chOff x="315998" y="882212"/>
            <a:chExt cx="8537716" cy="2171814"/>
          </a:xfrm>
        </p:grpSpPr>
        <p:sp>
          <p:nvSpPr>
            <p:cNvPr id="8" name="矩形 7"/>
            <p:cNvSpPr/>
            <p:nvPr/>
          </p:nvSpPr>
          <p:spPr>
            <a:xfrm>
              <a:off x="463554" y="882212"/>
              <a:ext cx="3262432" cy="338554"/>
            </a:xfrm>
            <a:prstGeom prst="rect">
              <a:avLst/>
            </a:prstGeom>
          </p:spPr>
          <p:txBody>
            <a:bodyPr wrap="none">
              <a:spAutoFit/>
            </a:bodyPr>
            <a:lstStyle/>
            <a:p>
              <a:r>
                <a:rPr lang="zh-CN" altLang="en-US" sz="1600" b="1" dirty="0"/>
                <a:t>第二步：点击所要申报的项目批次</a:t>
              </a: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98" y="1302914"/>
              <a:ext cx="8537716" cy="1751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849004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00"/>
                                        <p:tgtEl>
                                          <p:spTgt spid="10"/>
                                        </p:tgtEl>
                                      </p:cBhvr>
                                    </p:animEffect>
                                    <p:anim calcmode="lin" valueType="num">
                                      <p:cBhvr>
                                        <p:cTn id="24" dur="300" fill="hold"/>
                                        <p:tgtEl>
                                          <p:spTgt spid="10"/>
                                        </p:tgtEl>
                                        <p:attrNameLst>
                                          <p:attrName>ppt_x</p:attrName>
                                        </p:attrNameLst>
                                      </p:cBhvr>
                                      <p:tavLst>
                                        <p:tav tm="0">
                                          <p:val>
                                            <p:strVal val="#ppt_x"/>
                                          </p:val>
                                        </p:tav>
                                        <p:tav tm="100000">
                                          <p:val>
                                            <p:strVal val="#ppt_x"/>
                                          </p:val>
                                        </p:tav>
                                      </p:tavLst>
                                    </p:anim>
                                    <p:anim calcmode="lin" valueType="num">
                                      <p:cBhvr>
                                        <p:cTn id="25" dur="3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322337" y="810212"/>
            <a:ext cx="8851492" cy="2878290"/>
            <a:chOff x="322337" y="810212"/>
            <a:chExt cx="8851492" cy="2878290"/>
          </a:xfrm>
        </p:grpSpPr>
        <p:sp>
          <p:nvSpPr>
            <p:cNvPr id="7" name="原创设计师QQ598969553             _12"/>
            <p:cNvSpPr/>
            <p:nvPr/>
          </p:nvSpPr>
          <p:spPr>
            <a:xfrm>
              <a:off x="322337" y="810212"/>
              <a:ext cx="8641663" cy="419474"/>
            </a:xfrm>
            <a:prstGeom prst="rect">
              <a:avLst/>
            </a:prstGeom>
          </p:spPr>
          <p:txBody>
            <a:bodyPr wrap="square">
              <a:spAutoFit/>
            </a:bodyPr>
            <a:lstStyle/>
            <a:p>
              <a:pPr>
                <a:lnSpc>
                  <a:spcPct val="150000"/>
                </a:lnSpc>
              </a:pPr>
              <a:r>
                <a:rPr lang="zh-CN" altLang="en-US" sz="1600" b="1" dirty="0"/>
                <a:t>第三步：填写项目负责人信息</a:t>
              </a:r>
              <a:endParaRPr lang="en-US" altLang="zh-CN" sz="1600" b="1" dirty="0" smtClean="0">
                <a:solidFill>
                  <a:srgbClr val="FF0000"/>
                </a:solidFill>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829" y="1387922"/>
              <a:ext cx="8604000" cy="2300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28199944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291312" y="738212"/>
            <a:ext cx="8688168" cy="2879687"/>
            <a:chOff x="291312" y="738212"/>
            <a:chExt cx="8688168" cy="2879687"/>
          </a:xfrm>
        </p:grpSpPr>
        <p:sp>
          <p:nvSpPr>
            <p:cNvPr id="8" name="原创设计师QQ598969553             _12"/>
            <p:cNvSpPr/>
            <p:nvPr/>
          </p:nvSpPr>
          <p:spPr>
            <a:xfrm>
              <a:off x="291312" y="738212"/>
              <a:ext cx="8641663" cy="419474"/>
            </a:xfrm>
            <a:prstGeom prst="rect">
              <a:avLst/>
            </a:prstGeom>
          </p:spPr>
          <p:txBody>
            <a:bodyPr wrap="square">
              <a:spAutoFit/>
            </a:bodyPr>
            <a:lstStyle/>
            <a:p>
              <a:pPr>
                <a:lnSpc>
                  <a:spcPct val="150000"/>
                </a:lnSpc>
              </a:pPr>
              <a:r>
                <a:rPr lang="zh-CN" altLang="en-US" sz="1600" b="1" dirty="0" smtClean="0"/>
                <a:t>第四步：</a:t>
              </a:r>
              <a:r>
                <a:rPr lang="zh-CN" altLang="en-US" sz="1600" b="1" dirty="0"/>
                <a:t>填写项目负责人的学习经历和工作经历</a:t>
              </a:r>
              <a:endParaRPr lang="en-US" altLang="zh-CN" sz="1600" b="1" dirty="0" smtClean="0">
                <a:solidFill>
                  <a:srgbClr val="FF0000"/>
                </a:solidFill>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480" y="1253215"/>
              <a:ext cx="8676000" cy="2364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28199944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原创设计师QQ598969553             _12"/>
          <p:cNvSpPr/>
          <p:nvPr/>
        </p:nvSpPr>
        <p:spPr>
          <a:xfrm>
            <a:off x="322337" y="810212"/>
            <a:ext cx="8641663" cy="584775"/>
          </a:xfrm>
          <a:prstGeom prst="rect">
            <a:avLst/>
          </a:prstGeom>
        </p:spPr>
        <p:txBody>
          <a:bodyPr wrap="square">
            <a:spAutoFit/>
          </a:bodyPr>
          <a:lstStyle/>
          <a:p>
            <a:r>
              <a:rPr lang="zh-CN" altLang="en-US" sz="1600" b="1" dirty="0"/>
              <a:t>第五步：填写参与人员的相关信息（参与人员大于</a:t>
            </a:r>
            <a:r>
              <a:rPr lang="en-US" altLang="zh-CN" sz="1600" b="1" dirty="0"/>
              <a:t>1 </a:t>
            </a:r>
            <a:r>
              <a:rPr lang="zh-CN" altLang="en-US" sz="1600" b="1" dirty="0"/>
              <a:t>人不超过</a:t>
            </a:r>
            <a:r>
              <a:rPr lang="en-US" altLang="zh-CN" sz="1600" b="1" dirty="0"/>
              <a:t>9 </a:t>
            </a:r>
            <a:r>
              <a:rPr lang="zh-CN" altLang="en-US" sz="1600" b="1" dirty="0"/>
              <a:t>人、</a:t>
            </a:r>
            <a:r>
              <a:rPr lang="zh-CN" altLang="en-US" sz="1600" b="1" dirty="0" smtClean="0"/>
              <a:t>参与</a:t>
            </a:r>
            <a:r>
              <a:rPr lang="zh-CN" altLang="en-US" sz="1600" b="1" dirty="0"/>
              <a:t>人员不包括负责人），点击继续添加按钮可以添加多个参与人员、</a:t>
            </a:r>
            <a:r>
              <a:rPr lang="zh-CN" altLang="en-US" sz="1600" b="1" dirty="0" smtClean="0"/>
              <a:t>删除按钮</a:t>
            </a:r>
            <a:r>
              <a:rPr lang="zh-CN" altLang="en-US" sz="1600" b="1" dirty="0"/>
              <a:t>可删除一个参与人员的信息</a:t>
            </a:r>
            <a:endParaRPr lang="en-US" altLang="zh-CN" sz="1600" b="1" dirty="0" smtClean="0">
              <a:solidFill>
                <a:srgbClr val="FF0000"/>
              </a:solidFil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98" y="1674212"/>
            <a:ext cx="8460000" cy="871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999" y="3110963"/>
            <a:ext cx="8460000" cy="1217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28199944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194"/>
                                        </p:tgtEl>
                                        <p:attrNameLst>
                                          <p:attrName>style.visibility</p:attrName>
                                        </p:attrNameLst>
                                      </p:cBhvr>
                                      <p:to>
                                        <p:strVal val="visible"/>
                                      </p:to>
                                    </p:set>
                                    <p:anim calcmode="lin" valueType="num">
                                      <p:cBhvr additive="base">
                                        <p:cTn id="36" dur="500" fill="hold"/>
                                        <p:tgtEl>
                                          <p:spTgt spid="8194"/>
                                        </p:tgtEl>
                                        <p:attrNameLst>
                                          <p:attrName>ppt_x</p:attrName>
                                        </p:attrNameLst>
                                      </p:cBhvr>
                                      <p:tavLst>
                                        <p:tav tm="0">
                                          <p:val>
                                            <p:strVal val="#ppt_x"/>
                                          </p:val>
                                        </p:tav>
                                        <p:tav tm="100000">
                                          <p:val>
                                            <p:strVal val="#ppt_x"/>
                                          </p:val>
                                        </p:tav>
                                      </p:tavLst>
                                    </p:anim>
                                    <p:anim calcmode="lin" valueType="num">
                                      <p:cBhvr additive="base">
                                        <p:cTn id="37"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8195"/>
                                        </p:tgtEl>
                                        <p:attrNameLst>
                                          <p:attrName>style.visibility</p:attrName>
                                        </p:attrNameLst>
                                      </p:cBhvr>
                                      <p:to>
                                        <p:strVal val="visible"/>
                                      </p:to>
                                    </p:set>
                                    <p:anim calcmode="lin" valueType="num">
                                      <p:cBhvr additive="base">
                                        <p:cTn id="42" dur="500" fill="hold"/>
                                        <p:tgtEl>
                                          <p:spTgt spid="8195"/>
                                        </p:tgtEl>
                                        <p:attrNameLst>
                                          <p:attrName>ppt_x</p:attrName>
                                        </p:attrNameLst>
                                      </p:cBhvr>
                                      <p:tavLst>
                                        <p:tav tm="0">
                                          <p:val>
                                            <p:strVal val="#ppt_x"/>
                                          </p:val>
                                        </p:tav>
                                        <p:tav tm="100000">
                                          <p:val>
                                            <p:strVal val="#ppt_x"/>
                                          </p:val>
                                        </p:tav>
                                      </p:tavLst>
                                    </p:anim>
                                    <p:anim calcmode="lin" valueType="num">
                                      <p:cBhvr additive="base">
                                        <p:cTn id="43"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grpSp>
        <p:nvGrpSpPr>
          <p:cNvPr id="4" name="组合 3"/>
          <p:cNvGrpSpPr/>
          <p:nvPr/>
        </p:nvGrpSpPr>
        <p:grpSpPr>
          <a:xfrm>
            <a:off x="368310" y="947949"/>
            <a:ext cx="8641663" cy="4106361"/>
            <a:chOff x="291312" y="738212"/>
            <a:chExt cx="8641663" cy="4106361"/>
          </a:xfrm>
        </p:grpSpPr>
        <p:sp>
          <p:nvSpPr>
            <p:cNvPr id="8" name="原创设计师QQ598969553             _12"/>
            <p:cNvSpPr/>
            <p:nvPr/>
          </p:nvSpPr>
          <p:spPr>
            <a:xfrm>
              <a:off x="291312" y="738212"/>
              <a:ext cx="8641663" cy="419474"/>
            </a:xfrm>
            <a:prstGeom prst="rect">
              <a:avLst/>
            </a:prstGeom>
          </p:spPr>
          <p:txBody>
            <a:bodyPr wrap="square">
              <a:spAutoFit/>
            </a:bodyPr>
            <a:lstStyle/>
            <a:p>
              <a:pPr>
                <a:lnSpc>
                  <a:spcPct val="150000"/>
                </a:lnSpc>
              </a:pPr>
              <a:r>
                <a:rPr lang="zh-CN" altLang="en-US" sz="1600" b="1" dirty="0"/>
                <a:t>第六步：填写预期成果以及其他相关信息</a:t>
              </a:r>
              <a:endParaRPr lang="en-US" altLang="zh-CN" sz="1600" b="1" dirty="0" smtClean="0">
                <a:solidFill>
                  <a:srgbClr val="FF0000"/>
                </a:solidFill>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337" y="1386212"/>
              <a:ext cx="8301667" cy="3458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8582255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grpSp>
        <p:nvGrpSpPr>
          <p:cNvPr id="4" name="组合 3"/>
          <p:cNvGrpSpPr/>
          <p:nvPr/>
        </p:nvGrpSpPr>
        <p:grpSpPr>
          <a:xfrm>
            <a:off x="291312" y="738212"/>
            <a:ext cx="8641663" cy="1708430"/>
            <a:chOff x="291312" y="738212"/>
            <a:chExt cx="8641663" cy="1708430"/>
          </a:xfrm>
        </p:grpSpPr>
        <p:sp>
          <p:nvSpPr>
            <p:cNvPr id="8" name="原创设计师QQ598969553             _12"/>
            <p:cNvSpPr/>
            <p:nvPr/>
          </p:nvSpPr>
          <p:spPr>
            <a:xfrm>
              <a:off x="291312" y="738212"/>
              <a:ext cx="8641663" cy="338554"/>
            </a:xfrm>
            <a:prstGeom prst="rect">
              <a:avLst/>
            </a:prstGeom>
          </p:spPr>
          <p:txBody>
            <a:bodyPr wrap="square">
              <a:spAutoFit/>
            </a:bodyPr>
            <a:lstStyle/>
            <a:p>
              <a:r>
                <a:rPr lang="zh-CN" altLang="en-US" sz="1600" dirty="0"/>
                <a:t>第七步：上传填好的项目文档（注意：只能上传</a:t>
              </a:r>
              <a:r>
                <a:rPr lang="en-US" altLang="zh-CN" sz="1600" dirty="0"/>
                <a:t>2007 </a:t>
              </a:r>
              <a:r>
                <a:rPr lang="zh-CN" altLang="en-US" sz="1600" dirty="0"/>
                <a:t>版本及以上的</a:t>
              </a:r>
              <a:r>
                <a:rPr lang="en-US" altLang="zh-CN" sz="1600" dirty="0" smtClean="0"/>
                <a:t>word</a:t>
              </a:r>
              <a:r>
                <a:rPr lang="zh-CN" altLang="en-US" sz="1600" dirty="0" smtClean="0"/>
                <a:t>文档</a:t>
              </a:r>
              <a:r>
                <a:rPr lang="zh-CN" altLang="en-US" sz="1600" dirty="0"/>
                <a:t>）</a:t>
              </a:r>
              <a:endParaRPr lang="en-US" altLang="zh-CN" sz="1600" dirty="0" smtClean="0">
                <a:solidFill>
                  <a:srgbClr val="FF0000"/>
                </a:solidFill>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000" y="1386212"/>
              <a:ext cx="8316000" cy="1060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13040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原创设计师QQ598969553             _12"/>
          <p:cNvSpPr/>
          <p:nvPr/>
        </p:nvSpPr>
        <p:spPr>
          <a:xfrm>
            <a:off x="291312" y="738212"/>
            <a:ext cx="8641663" cy="419474"/>
          </a:xfrm>
          <a:prstGeom prst="rect">
            <a:avLst/>
          </a:prstGeom>
        </p:spPr>
        <p:txBody>
          <a:bodyPr wrap="square">
            <a:spAutoFit/>
          </a:bodyPr>
          <a:lstStyle/>
          <a:p>
            <a:pPr>
              <a:lnSpc>
                <a:spcPct val="150000"/>
              </a:lnSpc>
            </a:pPr>
            <a:r>
              <a:rPr lang="zh-CN" altLang="en-US" sz="1600" dirty="0"/>
              <a:t>第八步：点击确认上传，完成项目申报。</a:t>
            </a:r>
            <a:endParaRPr lang="en-US" altLang="zh-CN" sz="1600" dirty="0" smtClean="0">
              <a:solidFill>
                <a:srgbClr val="FF0000"/>
              </a:solidFill>
            </a:endParaRPr>
          </a:p>
        </p:txBody>
      </p:sp>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sp>
        <p:nvSpPr>
          <p:cNvPr id="4" name="矩形 3"/>
          <p:cNvSpPr/>
          <p:nvPr/>
        </p:nvSpPr>
        <p:spPr>
          <a:xfrm>
            <a:off x="322336" y="1178412"/>
            <a:ext cx="8137663" cy="1323439"/>
          </a:xfrm>
          <a:prstGeom prst="rect">
            <a:avLst/>
          </a:prstGeom>
        </p:spPr>
        <p:txBody>
          <a:bodyPr wrap="square">
            <a:spAutoFit/>
          </a:bodyPr>
          <a:lstStyle/>
          <a:p>
            <a:r>
              <a:rPr lang="en-US" altLang="zh-CN" sz="1600" dirty="0"/>
              <a:t>2</a:t>
            </a:r>
            <a:r>
              <a:rPr lang="zh-CN" altLang="en-US" sz="1600" dirty="0"/>
              <a:t>、项目查询：可以查看本人申报的相关项目，并且可以看到自己是否超项</a:t>
            </a:r>
            <a:r>
              <a:rPr lang="zh-CN" altLang="en-US" sz="1600" dirty="0" smtClean="0"/>
              <a:t>，点击</a:t>
            </a:r>
            <a:r>
              <a:rPr lang="zh-CN" altLang="en-US" sz="1600" dirty="0"/>
              <a:t>后面的删除按钮，可删除已上传的项目信息和文件。如要修改</a:t>
            </a:r>
            <a:r>
              <a:rPr lang="zh-CN" altLang="en-US" sz="1600" dirty="0" smtClean="0"/>
              <a:t>项目信息</a:t>
            </a:r>
            <a:r>
              <a:rPr lang="zh-CN" altLang="en-US" sz="1600" dirty="0"/>
              <a:t>，可以先删除已上传的项目，然后再重新上传项目文件。</a:t>
            </a:r>
          </a:p>
          <a:p>
            <a:r>
              <a:rPr lang="en-US" altLang="zh-CN" sz="1600" dirty="0"/>
              <a:t>3</a:t>
            </a:r>
            <a:r>
              <a:rPr lang="zh-CN" altLang="en-US" sz="1600" dirty="0"/>
              <a:t>、删除项目：点击“删除”按钮后，在弹出的窗口中填入项目主持人的</a:t>
            </a:r>
            <a:r>
              <a:rPr lang="zh-CN" altLang="en-US" sz="1600" dirty="0" smtClean="0"/>
              <a:t>姓名</a:t>
            </a:r>
            <a:r>
              <a:rPr lang="zh-CN" altLang="en-US" sz="1600" dirty="0"/>
              <a:t>和身份证号，即可删除项目。</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754" y="2610212"/>
            <a:ext cx="8503246" cy="1700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98934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1266"/>
                                        </p:tgtEl>
                                        <p:attrNameLst>
                                          <p:attrName>style.visibility</p:attrName>
                                        </p:attrNameLst>
                                      </p:cBhvr>
                                      <p:to>
                                        <p:strVal val="visible"/>
                                      </p:to>
                                    </p:set>
                                    <p:anim calcmode="lin" valueType="num">
                                      <p:cBhvr additive="base">
                                        <p:cTn id="42" dur="500" fill="hold"/>
                                        <p:tgtEl>
                                          <p:spTgt spid="11266"/>
                                        </p:tgtEl>
                                        <p:attrNameLst>
                                          <p:attrName>ppt_x</p:attrName>
                                        </p:attrNameLst>
                                      </p:cBhvr>
                                      <p:tavLst>
                                        <p:tav tm="0">
                                          <p:val>
                                            <p:strVal val="#ppt_x"/>
                                          </p:val>
                                        </p:tav>
                                        <p:tav tm="100000">
                                          <p:val>
                                            <p:strVal val="#ppt_x"/>
                                          </p:val>
                                        </p:tav>
                                      </p:tavLst>
                                    </p:anim>
                                    <p:anim calcmode="lin" valueType="num">
                                      <p:cBhvr additive="base">
                                        <p:cTn id="43"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8" grpId="0"/>
      <p:bldP spid="9"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原创设计师QQ598969553             _12"/>
          <p:cNvSpPr/>
          <p:nvPr/>
        </p:nvSpPr>
        <p:spPr>
          <a:xfrm>
            <a:off x="322337" y="792788"/>
            <a:ext cx="8281663" cy="4924425"/>
          </a:xfrm>
          <a:prstGeom prst="rect">
            <a:avLst/>
          </a:prstGeom>
        </p:spPr>
        <p:txBody>
          <a:bodyPr wrap="square">
            <a:spAutoFit/>
          </a:bodyPr>
          <a:lstStyle/>
          <a:p>
            <a:pPr>
              <a:lnSpc>
                <a:spcPct val="150000"/>
              </a:lnSpc>
              <a:spcAft>
                <a:spcPts val="1200"/>
              </a:spcAft>
            </a:pPr>
            <a:r>
              <a:rPr lang="en-US" altLang="zh-CN" sz="1600" dirty="0" smtClean="0"/>
              <a:t>        4</a:t>
            </a:r>
            <a:r>
              <a:rPr lang="zh-CN" altLang="en-US" sz="1600" dirty="0"/>
              <a:t>、中小学系列的申报人注册时，在“中小学申报者单位”中请填写所在学校的名称，其他系列申报人无需填写； </a:t>
            </a:r>
            <a:br>
              <a:rPr lang="zh-CN" altLang="en-US" sz="1600" dirty="0"/>
            </a:br>
            <a:r>
              <a:rPr lang="zh-CN" altLang="en-US" sz="1600" dirty="0" smtClean="0"/>
              <a:t>        </a:t>
            </a:r>
            <a:r>
              <a:rPr lang="en-US" altLang="zh-CN" sz="1600" dirty="0" smtClean="0"/>
              <a:t>5</a:t>
            </a:r>
            <a:r>
              <a:rPr lang="zh-CN" altLang="en-US" sz="1600" dirty="0"/>
              <a:t>、登陆系统时：主持人和参与人请选择“申报人”登陆，账号为申报人的身份证号；</a:t>
            </a:r>
            <a:endParaRPr lang="en-US" altLang="zh-CN" sz="1600" dirty="0"/>
          </a:p>
          <a:p>
            <a:pPr>
              <a:lnSpc>
                <a:spcPct val="150000"/>
              </a:lnSpc>
              <a:spcAft>
                <a:spcPts val="1200"/>
              </a:spcAft>
            </a:pPr>
            <a:r>
              <a:rPr lang="en-US" altLang="zh-CN" sz="1600" dirty="0" smtClean="0"/>
              <a:t>        6</a:t>
            </a:r>
            <a:r>
              <a:rPr lang="zh-CN" altLang="en-US" sz="1600" dirty="0"/>
              <a:t>、申报人如密码遗忘请联系本单位科研管理部门帮忙找回（中小学系列申报人请联系市州教科院）。 </a:t>
            </a:r>
            <a:endParaRPr lang="en-US" altLang="zh-CN" sz="1600" dirty="0" smtClean="0"/>
          </a:p>
          <a:p>
            <a:pPr>
              <a:lnSpc>
                <a:spcPct val="150000"/>
              </a:lnSpc>
              <a:spcAft>
                <a:spcPts val="1200"/>
              </a:spcAft>
            </a:pPr>
            <a:r>
              <a:rPr lang="zh-CN" altLang="en-US" sz="1600" dirty="0" smtClean="0">
                <a:solidFill>
                  <a:srgbClr val="FF0000"/>
                </a:solidFill>
              </a:rPr>
              <a:t>三、填报制度 </a:t>
            </a:r>
            <a:endParaRPr lang="en-US" altLang="zh-CN" sz="1600" dirty="0" smtClean="0">
              <a:solidFill>
                <a:srgbClr val="FF0000"/>
              </a:solidFill>
            </a:endParaRPr>
          </a:p>
          <a:p>
            <a:pPr>
              <a:lnSpc>
                <a:spcPct val="150000"/>
              </a:lnSpc>
              <a:spcAft>
                <a:spcPts val="1200"/>
              </a:spcAft>
            </a:pPr>
            <a:r>
              <a:rPr lang="en-US" altLang="zh-CN" sz="1600" dirty="0" smtClean="0"/>
              <a:t>        1</a:t>
            </a:r>
            <a:r>
              <a:rPr lang="zh-CN" altLang="en-US" sz="1600" dirty="0"/>
              <a:t>、参与人邀请制，即：主持人发出参与课题的邀请，受邀人可以拒绝、同意，系统默认为拒绝；受邀人同意后将加入课题组名单，排序由主持人操作，不同意则不会加入； </a:t>
            </a:r>
          </a:p>
          <a:p>
            <a:pPr>
              <a:lnSpc>
                <a:spcPct val="150000"/>
              </a:lnSpc>
              <a:spcAft>
                <a:spcPts val="1200"/>
              </a:spcAft>
            </a:pPr>
            <a:r>
              <a:rPr lang="en-US" altLang="zh-CN" sz="1600" dirty="0" smtClean="0"/>
              <a:t>        2</a:t>
            </a:r>
            <a:r>
              <a:rPr lang="zh-CN" altLang="en-US" sz="1600" dirty="0"/>
              <a:t>、现有成果、课题登记制，即：主持人、参与人各自填写本人的科研成果、已主持的课题；主持人将相关的科研成果和课题登记后，会显示在课题申报书中。 </a:t>
            </a:r>
            <a:endParaRPr lang="en-US" altLang="zh-CN" sz="1600" dirty="0"/>
          </a:p>
          <a:p>
            <a:pPr>
              <a:lnSpc>
                <a:spcPct val="150000"/>
              </a:lnSpc>
              <a:spcAft>
                <a:spcPts val="1200"/>
              </a:spcAft>
            </a:pPr>
            <a:endParaRPr lang="en-US" altLang="zh-CN" sz="1600" dirty="0" smtClean="0">
              <a:solidFill>
                <a:srgbClr val="FF0000"/>
              </a:solidFill>
            </a:endParaRPr>
          </a:p>
        </p:txBody>
      </p:sp>
    </p:spTree>
    <p:extLst>
      <p:ext uri="{BB962C8B-B14F-4D97-AF65-F5344CB8AC3E}">
        <p14:creationId xmlns:p14="http://schemas.microsoft.com/office/powerpoint/2010/main" val="17825468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ppt_x"/>
                                          </p:val>
                                        </p:tav>
                                        <p:tav tm="100000">
                                          <p:val>
                                            <p:strVal val="#ppt_x"/>
                                          </p:val>
                                        </p:tav>
                                      </p:tavLst>
                                    </p:anim>
                                    <p:anim calcmode="lin" valueType="num">
                                      <p:cBhvr additive="base">
                                        <p:cTn id="3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7">
                                            <p:txEl>
                                              <p:pRg st="0" end="0"/>
                                            </p:txEl>
                                          </p:spTgt>
                                        </p:tgtEl>
                                        <p:attrNameLst>
                                          <p:attrName>style.visibility</p:attrName>
                                        </p:attrNameLst>
                                      </p:cBhvr>
                                      <p:to>
                                        <p:strVal val="visible"/>
                                      </p:to>
                                    </p:set>
                                    <p:anim calcmode="lin" valueType="num">
                                      <p:cBhvr additive="base">
                                        <p:cTn id="36"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7">
                                            <p:txEl>
                                              <p:pRg st="0" end="0"/>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47">
                                            <p:txEl>
                                              <p:pRg st="1" end="1"/>
                                            </p:txEl>
                                          </p:spTgt>
                                        </p:tgtEl>
                                        <p:attrNameLst>
                                          <p:attrName>style.visibility</p:attrName>
                                        </p:attrNameLst>
                                      </p:cBhvr>
                                      <p:to>
                                        <p:strVal val="visible"/>
                                      </p:to>
                                    </p:set>
                                    <p:anim calcmode="lin" valueType="num">
                                      <p:cBhvr additive="base">
                                        <p:cTn id="40" dur="500" fill="hold"/>
                                        <p:tgtEl>
                                          <p:spTgt spid="47">
                                            <p:txEl>
                                              <p:pRg st="1" end="1"/>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7">
                                            <p:txEl>
                                              <p:pRg st="2" end="2"/>
                                            </p:txEl>
                                          </p:spTgt>
                                        </p:tgtEl>
                                        <p:attrNameLst>
                                          <p:attrName>style.visibility</p:attrName>
                                        </p:attrNameLst>
                                      </p:cBhvr>
                                      <p:to>
                                        <p:strVal val="visible"/>
                                      </p:to>
                                    </p:set>
                                    <p:anim calcmode="lin" valueType="num">
                                      <p:cBhvr additive="base">
                                        <p:cTn id="46" dur="500" fill="hold"/>
                                        <p:tgtEl>
                                          <p:spTgt spid="47">
                                            <p:txEl>
                                              <p:pRg st="2" end="2"/>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47">
                                            <p:txEl>
                                              <p:pRg st="2" end="2"/>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47">
                                            <p:txEl>
                                              <p:pRg st="3" end="3"/>
                                            </p:txEl>
                                          </p:spTgt>
                                        </p:tgtEl>
                                        <p:attrNameLst>
                                          <p:attrName>style.visibility</p:attrName>
                                        </p:attrNameLst>
                                      </p:cBhvr>
                                      <p:to>
                                        <p:strVal val="visible"/>
                                      </p:to>
                                    </p:set>
                                    <p:anim calcmode="lin" valueType="num">
                                      <p:cBhvr additive="base">
                                        <p:cTn id="50" dur="500" fill="hold"/>
                                        <p:tgtEl>
                                          <p:spTgt spid="47">
                                            <p:txEl>
                                              <p:pRg st="3" end="3"/>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47">
                                            <p:txEl>
                                              <p:pRg st="3" end="3"/>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47">
                                            <p:txEl>
                                              <p:pRg st="4" end="4"/>
                                            </p:txEl>
                                          </p:spTgt>
                                        </p:tgtEl>
                                        <p:attrNameLst>
                                          <p:attrName>style.visibility</p:attrName>
                                        </p:attrNameLst>
                                      </p:cBhvr>
                                      <p:to>
                                        <p:strVal val="visible"/>
                                      </p:to>
                                    </p:set>
                                    <p:anim calcmode="lin" valueType="num">
                                      <p:cBhvr additive="base">
                                        <p:cTn id="54" dur="500" fill="hold"/>
                                        <p:tgtEl>
                                          <p:spTgt spid="47">
                                            <p:txEl>
                                              <p:pRg st="4" end="4"/>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4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grpSp>
        <p:nvGrpSpPr>
          <p:cNvPr id="4" name="组合 3"/>
          <p:cNvGrpSpPr/>
          <p:nvPr/>
        </p:nvGrpSpPr>
        <p:grpSpPr>
          <a:xfrm>
            <a:off x="291312" y="738212"/>
            <a:ext cx="8641663" cy="3609138"/>
            <a:chOff x="291312" y="738212"/>
            <a:chExt cx="8641663" cy="3609138"/>
          </a:xfrm>
        </p:grpSpPr>
        <p:sp>
          <p:nvSpPr>
            <p:cNvPr id="8" name="原创设计师QQ598969553             _12"/>
            <p:cNvSpPr/>
            <p:nvPr/>
          </p:nvSpPr>
          <p:spPr>
            <a:xfrm>
              <a:off x="291312" y="738212"/>
              <a:ext cx="8641663" cy="338554"/>
            </a:xfrm>
            <a:prstGeom prst="rect">
              <a:avLst/>
            </a:prstGeom>
          </p:spPr>
          <p:txBody>
            <a:bodyPr wrap="square">
              <a:spAutoFit/>
            </a:bodyPr>
            <a:lstStyle/>
            <a:p>
              <a:r>
                <a:rPr lang="zh-CN" altLang="en-US" sz="1600" dirty="0"/>
                <a:t>点击项目，可以查看项目的详细信息</a:t>
              </a: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98" y="1494210"/>
              <a:ext cx="8616977" cy="2853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0498934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原创设计师QQ598969553             _12"/>
          <p:cNvSpPr/>
          <p:nvPr/>
        </p:nvSpPr>
        <p:spPr>
          <a:xfrm>
            <a:off x="291312" y="738212"/>
            <a:ext cx="8641663" cy="1354217"/>
          </a:xfrm>
          <a:prstGeom prst="rect">
            <a:avLst/>
          </a:prstGeom>
        </p:spPr>
        <p:txBody>
          <a:bodyPr wrap="square">
            <a:spAutoFit/>
          </a:bodyPr>
          <a:lstStyle/>
          <a:p>
            <a:r>
              <a:rPr lang="en-US" altLang="zh-CN" sz="1600" dirty="0"/>
              <a:t>4</a:t>
            </a:r>
            <a:r>
              <a:rPr lang="zh-CN" altLang="en-US" sz="1600" dirty="0"/>
              <a:t>、二维码：当申报的项目被学校管理员推荐后，系统会自动给项目文件</a:t>
            </a:r>
            <a:r>
              <a:rPr lang="zh-CN" altLang="en-US" sz="1600" dirty="0" smtClean="0"/>
              <a:t>加上</a:t>
            </a:r>
            <a:r>
              <a:rPr lang="zh-CN" altLang="en-US" sz="1600" dirty="0"/>
              <a:t>二维码，用户可以通过手机</a:t>
            </a:r>
            <a:r>
              <a:rPr lang="en-US" altLang="zh-CN" sz="1600" dirty="0"/>
              <a:t>QQ </a:t>
            </a:r>
            <a:r>
              <a:rPr lang="zh-CN" altLang="en-US" sz="1600" dirty="0"/>
              <a:t>的扫一扫查看项目的相关信息。</a:t>
            </a:r>
          </a:p>
          <a:p>
            <a:r>
              <a:rPr lang="zh-CN" altLang="en-US" sz="1600" dirty="0"/>
              <a:t>水印：当用户成功申报</a:t>
            </a:r>
            <a:r>
              <a:rPr lang="zh-CN" altLang="en-US" sz="1600" dirty="0" smtClean="0"/>
              <a:t>项目后，</a:t>
            </a:r>
            <a:r>
              <a:rPr lang="zh-CN" altLang="en-US" sz="1600" dirty="0"/>
              <a:t>会给项目文件打上“湖南省教育厅未</a:t>
            </a:r>
            <a:r>
              <a:rPr lang="zh-CN" altLang="en-US" sz="1600" dirty="0" smtClean="0"/>
              <a:t>推荐</a:t>
            </a:r>
            <a:r>
              <a:rPr lang="zh-CN" altLang="en-US" sz="1600" dirty="0"/>
              <a:t>”的水印，项目被推荐后会被打上“湖南省教育厅已推荐”的水印</a:t>
            </a:r>
            <a:r>
              <a:rPr lang="zh-CN" altLang="en-US" sz="1600" dirty="0" smtClean="0"/>
              <a:t>，当</a:t>
            </a:r>
            <a:r>
              <a:rPr lang="zh-CN" altLang="en-US" sz="1600" dirty="0"/>
              <a:t>项目被撤销推荐后，水印会变为“湖南省教育厅未推荐”</a:t>
            </a:r>
            <a:endParaRPr lang="en-US" altLang="zh-CN" sz="1600" dirty="0" smtClean="0">
              <a:solidFill>
                <a:srgbClr val="FF0000"/>
              </a:solidFill>
            </a:endParaRPr>
          </a:p>
        </p:txBody>
      </p:sp>
      <p:sp>
        <p:nvSpPr>
          <p:cNvPr id="9" name="原创设计师QQ598969553             _3"/>
          <p:cNvSpPr>
            <a:spLocks noChangeArrowheads="1"/>
          </p:cNvSpPr>
          <p:nvPr/>
        </p:nvSpPr>
        <p:spPr bwMode="auto">
          <a:xfrm>
            <a:off x="463554" y="224930"/>
            <a:ext cx="41036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a:t>
            </a:r>
            <a:r>
              <a:rPr lang="zh-CN" altLang="en-US" sz="2000" dirty="0" smtClean="0">
                <a:solidFill>
                  <a:srgbClr val="0070C0"/>
                </a:solidFill>
                <a:latin typeface="黑体" panose="02010609060101010101" pitchFamily="49" charset="-122"/>
                <a:ea typeface="黑体" panose="02010609060101010101" pitchFamily="49" charset="-122"/>
              </a:rPr>
              <a:t>教育厅科学研究项目管理系统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0000" y="1986908"/>
            <a:ext cx="6696000" cy="3143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原创设计师QQ598969553             _12"/>
          <p:cNvSpPr/>
          <p:nvPr/>
        </p:nvSpPr>
        <p:spPr>
          <a:xfrm>
            <a:off x="291313" y="5223658"/>
            <a:ext cx="8168688" cy="338554"/>
          </a:xfrm>
          <a:prstGeom prst="rect">
            <a:avLst/>
          </a:prstGeom>
        </p:spPr>
        <p:txBody>
          <a:bodyPr wrap="square">
            <a:spAutoFit/>
          </a:bodyPr>
          <a:lstStyle/>
          <a:p>
            <a:r>
              <a:rPr lang="en-US" altLang="zh-CN" sz="1600" dirty="0"/>
              <a:t>5</a:t>
            </a:r>
            <a:r>
              <a:rPr lang="zh-CN" altLang="en-US" sz="1600" dirty="0"/>
              <a:t>、结题管理：可以对已立项了的项目进行成果上传，完成预期成果后</a:t>
            </a:r>
            <a:r>
              <a:rPr lang="zh-CN" altLang="en-US" sz="1600" dirty="0" smtClean="0"/>
              <a:t>可以申请</a:t>
            </a:r>
            <a:r>
              <a:rPr lang="zh-CN" altLang="en-US" sz="1600" dirty="0"/>
              <a:t>结题。</a:t>
            </a:r>
            <a:endParaRPr lang="en-US" altLang="zh-CN" sz="1600" dirty="0" smtClean="0">
              <a:solidFill>
                <a:srgbClr val="FF0000"/>
              </a:solidFill>
            </a:endParaRPr>
          </a:p>
        </p:txBody>
      </p:sp>
    </p:spTree>
    <p:extLst>
      <p:ext uri="{BB962C8B-B14F-4D97-AF65-F5344CB8AC3E}">
        <p14:creationId xmlns:p14="http://schemas.microsoft.com/office/powerpoint/2010/main" val="20498934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3314"/>
                                        </p:tgtEl>
                                        <p:attrNameLst>
                                          <p:attrName>style.visibility</p:attrName>
                                        </p:attrNameLst>
                                      </p:cBhvr>
                                      <p:to>
                                        <p:strVal val="visible"/>
                                      </p:to>
                                    </p:set>
                                    <p:anim calcmode="lin" valueType="num">
                                      <p:cBhvr additive="base">
                                        <p:cTn id="36" dur="500" fill="hold"/>
                                        <p:tgtEl>
                                          <p:spTgt spid="13314"/>
                                        </p:tgtEl>
                                        <p:attrNameLst>
                                          <p:attrName>ppt_x</p:attrName>
                                        </p:attrNameLst>
                                      </p:cBhvr>
                                      <p:tavLst>
                                        <p:tav tm="0">
                                          <p:val>
                                            <p:strVal val="#ppt_x"/>
                                          </p:val>
                                        </p:tav>
                                        <p:tav tm="100000">
                                          <p:val>
                                            <p:strVal val="#ppt_x"/>
                                          </p:val>
                                        </p:tav>
                                      </p:tavLst>
                                    </p:anim>
                                    <p:anim calcmode="lin" valueType="num">
                                      <p:cBhvr additive="base">
                                        <p:cTn id="37"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8" grpId="0"/>
      <p:bldP spid="9"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
        <p:nvSpPr>
          <p:cNvPr id="4" name="矩形 3"/>
          <p:cNvSpPr/>
          <p:nvPr/>
        </p:nvSpPr>
        <p:spPr>
          <a:xfrm>
            <a:off x="607554" y="666212"/>
            <a:ext cx="8068446" cy="875881"/>
          </a:xfrm>
          <a:prstGeom prst="rect">
            <a:avLst/>
          </a:prstGeom>
        </p:spPr>
        <p:txBody>
          <a:bodyPr wrap="square">
            <a:spAutoFit/>
          </a:bodyPr>
          <a:lstStyle/>
          <a:p>
            <a:pPr>
              <a:lnSpc>
                <a:spcPct val="150000"/>
              </a:lnSpc>
            </a:pPr>
            <a:r>
              <a:rPr lang="zh-CN" altLang="en-US" b="1" dirty="0" smtClean="0"/>
              <a:t>         申报网址：</a:t>
            </a:r>
            <a:r>
              <a:rPr lang="en-US" altLang="zh-CN" b="1" dirty="0" smtClean="0">
                <a:hlinkClick r:id="rId4"/>
              </a:rPr>
              <a:t>http://222.243.169.50:9090/pms-xt/LoginPage.do</a:t>
            </a:r>
            <a:r>
              <a:rPr lang="zh-CN" altLang="en-US" b="1" dirty="0" smtClean="0"/>
              <a:t>（</a:t>
            </a:r>
            <a:r>
              <a:rPr lang="zh-CN" altLang="en-US" dirty="0" smtClean="0"/>
              <a:t>湘潭市科技计划业务管理信息系统）</a:t>
            </a:r>
            <a:endParaRPr lang="en-US" altLang="zh-CN" dirty="0" smtClean="0"/>
          </a:p>
        </p:txBody>
      </p:sp>
      <p:sp>
        <p:nvSpPr>
          <p:cNvPr id="6" name="矩形 5"/>
          <p:cNvSpPr/>
          <p:nvPr/>
        </p:nvSpPr>
        <p:spPr>
          <a:xfrm>
            <a:off x="463554" y="2308556"/>
            <a:ext cx="8068446" cy="3000821"/>
          </a:xfrm>
          <a:prstGeom prst="rect">
            <a:avLst/>
          </a:prstGeom>
        </p:spPr>
        <p:txBody>
          <a:bodyPr wrap="square">
            <a:spAutoFit/>
          </a:bodyPr>
          <a:lstStyle/>
          <a:p>
            <a:pPr marL="0" lvl="1">
              <a:lnSpc>
                <a:spcPct val="150000"/>
              </a:lnSpc>
            </a:pPr>
            <a:r>
              <a:rPr lang="zh-CN" altLang="en-US" b="1" dirty="0" smtClean="0"/>
              <a:t>一、</a:t>
            </a:r>
            <a:r>
              <a:rPr lang="zh-CN" altLang="zh-CN" b="1" dirty="0" smtClean="0"/>
              <a:t>操作</a:t>
            </a:r>
            <a:r>
              <a:rPr lang="zh-CN" altLang="zh-CN" b="1" dirty="0"/>
              <a:t>环境说明</a:t>
            </a:r>
          </a:p>
          <a:p>
            <a:pPr lvl="0">
              <a:lnSpc>
                <a:spcPct val="150000"/>
              </a:lnSpc>
            </a:pPr>
            <a:r>
              <a:rPr lang="en-US" altLang="zh-CN" dirty="0" smtClean="0"/>
              <a:t>1</a:t>
            </a:r>
            <a:r>
              <a:rPr lang="zh-CN" altLang="en-US" dirty="0" smtClean="0"/>
              <a:t>、</a:t>
            </a:r>
            <a:r>
              <a:rPr lang="zh-CN" altLang="zh-CN" dirty="0" smtClean="0"/>
              <a:t>浏览器</a:t>
            </a:r>
            <a:r>
              <a:rPr lang="zh-CN" altLang="zh-CN" dirty="0"/>
              <a:t>的设置</a:t>
            </a:r>
          </a:p>
          <a:p>
            <a:pPr>
              <a:lnSpc>
                <a:spcPct val="150000"/>
              </a:lnSpc>
            </a:pPr>
            <a:r>
              <a:rPr lang="en-US" altLang="zh-CN" dirty="0" smtClean="0"/>
              <a:t>       </a:t>
            </a:r>
            <a:r>
              <a:rPr lang="zh-CN" altLang="zh-CN" dirty="0" smtClean="0"/>
              <a:t>为了</a:t>
            </a:r>
            <a:r>
              <a:rPr lang="zh-CN" altLang="zh-CN" dirty="0"/>
              <a:t>确保本系统更有效更安全的运行</a:t>
            </a:r>
            <a:r>
              <a:rPr lang="en-US" altLang="zh-CN" dirty="0"/>
              <a:t>,</a:t>
            </a:r>
            <a:r>
              <a:rPr lang="zh-CN" altLang="zh-CN" dirty="0"/>
              <a:t>请操作以下步骤：</a:t>
            </a:r>
          </a:p>
          <a:p>
            <a:pPr>
              <a:lnSpc>
                <a:spcPct val="150000"/>
              </a:lnSpc>
            </a:pPr>
            <a:r>
              <a:rPr lang="zh-CN" altLang="zh-CN" dirty="0"/>
              <a:t>首先启动</a:t>
            </a:r>
            <a:r>
              <a:rPr lang="en-US" altLang="zh-CN" dirty="0"/>
              <a:t>IE</a:t>
            </a:r>
            <a:r>
              <a:rPr lang="zh-CN" altLang="zh-CN" dirty="0"/>
              <a:t>浏览器，点击</a:t>
            </a:r>
            <a:r>
              <a:rPr lang="en-US" altLang="zh-CN" dirty="0"/>
              <a:t>”</a:t>
            </a:r>
            <a:r>
              <a:rPr lang="zh-CN" altLang="zh-CN" dirty="0"/>
              <a:t>工具</a:t>
            </a:r>
            <a:r>
              <a:rPr lang="en-US" altLang="zh-CN" dirty="0"/>
              <a:t>”</a:t>
            </a:r>
            <a:r>
              <a:rPr lang="zh-CN" altLang="zh-CN" dirty="0"/>
              <a:t>中的</a:t>
            </a:r>
            <a:r>
              <a:rPr lang="en-US" altLang="zh-CN" dirty="0"/>
              <a:t>”</a:t>
            </a:r>
            <a:r>
              <a:rPr lang="en-US" altLang="zh-CN" dirty="0" err="1"/>
              <a:t>Interner</a:t>
            </a:r>
            <a:r>
              <a:rPr lang="zh-CN" altLang="zh-CN" dirty="0"/>
              <a:t>选项</a:t>
            </a:r>
            <a:r>
              <a:rPr lang="en-US" altLang="zh-CN" dirty="0"/>
              <a:t>…”</a:t>
            </a:r>
            <a:r>
              <a:rPr lang="zh-CN" altLang="zh-CN" dirty="0"/>
              <a:t>并选中“安全”里的“自定义级别”按钮后跳入“安全设置”的对话框；再将“重置自定义设置”设置为“安全级—中”；将“下载已签名的</a:t>
            </a:r>
            <a:r>
              <a:rPr lang="en-US" altLang="zh-CN" dirty="0"/>
              <a:t>ActiveX</a:t>
            </a:r>
            <a:r>
              <a:rPr lang="zh-CN" altLang="zh-CN" dirty="0"/>
              <a:t>控件”和“运行</a:t>
            </a:r>
            <a:r>
              <a:rPr lang="en-US" altLang="zh-CN" dirty="0"/>
              <a:t>ActiveX</a:t>
            </a:r>
            <a:r>
              <a:rPr lang="zh-CN" altLang="zh-CN" dirty="0"/>
              <a:t>控件和插件” 这两个选项选择“启用”</a:t>
            </a:r>
            <a:r>
              <a:rPr lang="zh-CN" altLang="zh-CN" dirty="0" smtClean="0"/>
              <a:t>。</a:t>
            </a:r>
            <a:endParaRPr lang="zh-CN" altLang="en-US" dirty="0"/>
          </a:p>
        </p:txBody>
      </p:sp>
      <p:sp>
        <p:nvSpPr>
          <p:cNvPr id="10" name="矩形 9"/>
          <p:cNvSpPr/>
          <p:nvPr/>
        </p:nvSpPr>
        <p:spPr>
          <a:xfrm>
            <a:off x="3816000" y="4914212"/>
            <a:ext cx="4572000" cy="646331"/>
          </a:xfrm>
          <a:prstGeom prst="rect">
            <a:avLst/>
          </a:prstGeom>
        </p:spPr>
        <p:txBody>
          <a:bodyPr>
            <a:spAutoFit/>
          </a:bodyPr>
          <a:lstStyle/>
          <a:p>
            <a:r>
              <a:rPr lang="zh-CN" altLang="zh-CN" b="1" dirty="0">
                <a:solidFill>
                  <a:srgbClr val="FF0000"/>
                </a:solidFill>
              </a:rPr>
              <a:t>特别提示：请先将您的</a:t>
            </a:r>
            <a:r>
              <a:rPr lang="en-US" altLang="zh-CN" b="1" dirty="0">
                <a:solidFill>
                  <a:srgbClr val="FF0000"/>
                </a:solidFill>
              </a:rPr>
              <a:t>IE</a:t>
            </a:r>
            <a:r>
              <a:rPr lang="zh-CN" altLang="zh-CN" b="1" dirty="0">
                <a:solidFill>
                  <a:srgbClr val="FF0000"/>
                </a:solidFill>
              </a:rPr>
              <a:t>浏览器升级到</a:t>
            </a:r>
            <a:r>
              <a:rPr lang="en-US" altLang="zh-CN" b="1" dirty="0">
                <a:solidFill>
                  <a:srgbClr val="FF0000"/>
                </a:solidFill>
              </a:rPr>
              <a:t>IE6.0</a:t>
            </a:r>
            <a:r>
              <a:rPr lang="zh-CN" altLang="zh-CN" b="1" dirty="0">
                <a:solidFill>
                  <a:srgbClr val="FF0000"/>
                </a:solidFill>
              </a:rPr>
              <a:t>或以上版本，以确保本系统的正常使用。</a:t>
            </a:r>
            <a:endParaRPr lang="zh-CN" altLang="zh-CN" dirty="0">
              <a:solidFill>
                <a:srgbClr val="FF0000"/>
              </a:solidFill>
            </a:endParaRPr>
          </a:p>
        </p:txBody>
      </p:sp>
      <p:sp>
        <p:nvSpPr>
          <p:cNvPr id="7" name="矩形 6"/>
          <p:cNvSpPr/>
          <p:nvPr/>
        </p:nvSpPr>
        <p:spPr>
          <a:xfrm>
            <a:off x="607554" y="1788337"/>
            <a:ext cx="2741456" cy="507831"/>
          </a:xfrm>
          <a:prstGeom prst="rect">
            <a:avLst/>
          </a:prstGeom>
        </p:spPr>
        <p:txBody>
          <a:bodyPr wrap="none">
            <a:spAutoFit/>
          </a:bodyPr>
          <a:lstStyle/>
          <a:p>
            <a:pPr lvl="0">
              <a:lnSpc>
                <a:spcPct val="150000"/>
              </a:lnSpc>
            </a:pPr>
            <a:r>
              <a:rPr lang="zh-CN" altLang="zh-CN" b="1" dirty="0"/>
              <a:t>网上申报（注册、申报）</a:t>
            </a:r>
            <a:endParaRPr lang="en-US" altLang="zh-CN" b="1" dirty="0"/>
          </a:p>
        </p:txBody>
      </p:sp>
    </p:spTree>
    <p:extLst>
      <p:ext uri="{BB962C8B-B14F-4D97-AF65-F5344CB8AC3E}">
        <p14:creationId xmlns:p14="http://schemas.microsoft.com/office/powerpoint/2010/main" val="20498934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additive="base">
                                        <p:cTn id="3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P spid="6" grpId="0"/>
      <p:bldP spid="10"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1026" name="Picture 2" descr="C:\Users\Administrator\Desktop\111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000" y="1098212"/>
            <a:ext cx="7451175" cy="45980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84000" y="656880"/>
            <a:ext cx="2952000" cy="369332"/>
          </a:xfrm>
          <a:prstGeom prst="rect">
            <a:avLst/>
          </a:prstGeom>
          <a:noFill/>
        </p:spPr>
        <p:txBody>
          <a:bodyPr wrap="square" rtlCol="0">
            <a:spAutoFit/>
          </a:bodyPr>
          <a:lstStyle/>
          <a:p>
            <a:r>
              <a:rPr lang="zh-CN" altLang="en-US" dirty="0" smtClean="0"/>
              <a:t>浏览器的设置如下图：</a:t>
            </a:r>
            <a:endParaRPr lang="zh-CN" altLang="en-US" dirty="0"/>
          </a:p>
        </p:txBody>
      </p:sp>
    </p:spTree>
    <p:extLst>
      <p:ext uri="{BB962C8B-B14F-4D97-AF65-F5344CB8AC3E}">
        <p14:creationId xmlns:p14="http://schemas.microsoft.com/office/powerpoint/2010/main" val="28630908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07554" y="855886"/>
            <a:ext cx="3532446" cy="5078313"/>
          </a:xfrm>
          <a:prstGeom prst="rect">
            <a:avLst/>
          </a:prstGeom>
        </p:spPr>
        <p:txBody>
          <a:bodyPr wrap="square">
            <a:spAutoFit/>
          </a:bodyPr>
          <a:lstStyle/>
          <a:p>
            <a:pPr>
              <a:lnSpc>
                <a:spcPct val="150000"/>
              </a:lnSpc>
            </a:pPr>
            <a:r>
              <a:rPr lang="zh-CN" altLang="en-US" b="1" dirty="0"/>
              <a:t>二</a:t>
            </a:r>
            <a:r>
              <a:rPr lang="zh-CN" altLang="zh-CN" b="1" dirty="0" smtClean="0"/>
              <a:t>、申报方式</a:t>
            </a:r>
            <a:r>
              <a:rPr lang="zh-CN" altLang="en-US" b="1" dirty="0" smtClean="0"/>
              <a:t>：</a:t>
            </a:r>
            <a:endParaRPr lang="en-US" altLang="zh-CN" b="1" dirty="0" smtClean="0"/>
          </a:p>
          <a:p>
            <a:pPr>
              <a:lnSpc>
                <a:spcPct val="150000"/>
              </a:lnSpc>
            </a:pPr>
            <a:r>
              <a:rPr lang="zh-CN" altLang="en-US" b="1" dirty="0" smtClean="0"/>
              <a:t>分为在线</a:t>
            </a:r>
            <a:r>
              <a:rPr lang="zh-CN" altLang="en-US" b="1" dirty="0"/>
              <a:t>与离线方式</a:t>
            </a:r>
            <a:r>
              <a:rPr lang="zh-CN" altLang="en-US" b="1" dirty="0" smtClean="0"/>
              <a:t>两种</a:t>
            </a:r>
            <a:r>
              <a:rPr lang="en-US" altLang="zh-CN" b="1" dirty="0" smtClean="0"/>
              <a:t>:</a:t>
            </a:r>
            <a:r>
              <a:rPr lang="zh-CN" altLang="zh-CN" sz="1600" dirty="0"/>
              <a:t>在线申报可直接登陆系统在网上填写申报内容然后进行上报和打印文本的工作。离线申报方式可以将申报软件下载到本机，然后通过使用申报软件填写项目内容并生成上报文件，最后在联网的情况下将生成的上报文件导入到系统中。通过离线方式导入的项目其后续操作跟在线方式新增的项目一样，都可以进行上报和打印工作。</a:t>
            </a:r>
            <a:endParaRPr lang="en-US" altLang="zh-CN" sz="1600" b="1" dirty="0" smtClean="0"/>
          </a:p>
          <a:p>
            <a:pPr>
              <a:lnSpc>
                <a:spcPct val="150000"/>
              </a:lnSpc>
            </a:pPr>
            <a:r>
              <a:rPr lang="en-US" altLang="zh-CN" dirty="0"/>
              <a:t> </a:t>
            </a:r>
            <a:r>
              <a:rPr lang="en-US" altLang="zh-CN" dirty="0" smtClean="0"/>
              <a:t>         </a:t>
            </a:r>
            <a:endParaRPr lang="zh-CN" altLang="zh-CN" dirty="0"/>
          </a:p>
          <a:p>
            <a:pPr>
              <a:lnSpc>
                <a:spcPct val="150000"/>
              </a:lnSpc>
            </a:pPr>
            <a:r>
              <a:rPr lang="en-US" altLang="zh-CN" b="1" dirty="0"/>
              <a:t>  </a:t>
            </a:r>
            <a:endParaRPr lang="zh-CN" altLang="en-US" dirty="0"/>
          </a:p>
        </p:txBody>
      </p:sp>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1026" name="Picture 2" descr="person_0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8000" y="666212"/>
            <a:ext cx="3926223" cy="505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9855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026"/>
                                        </p:tgtEl>
                                        <p:attrNameLst>
                                          <p:attrName>style.visibility</p:attrName>
                                        </p:attrNameLst>
                                      </p:cBhvr>
                                      <p:to>
                                        <p:strVal val="visible"/>
                                      </p:to>
                                    </p:set>
                                    <p:anim calcmode="lin" valueType="num">
                                      <p:cBhvr additive="base">
                                        <p:cTn id="36" dur="500" fill="hold"/>
                                        <p:tgtEl>
                                          <p:spTgt spid="1026"/>
                                        </p:tgtEl>
                                        <p:attrNameLst>
                                          <p:attrName>ppt_x</p:attrName>
                                        </p:attrNameLst>
                                      </p:cBhvr>
                                      <p:tavLst>
                                        <p:tav tm="0">
                                          <p:val>
                                            <p:strVal val="1+#ppt_w/2"/>
                                          </p:val>
                                        </p:tav>
                                        <p:tav tm="100000">
                                          <p:val>
                                            <p:strVal val="#ppt_x"/>
                                          </p:val>
                                        </p:tav>
                                      </p:tavLst>
                                    </p:anim>
                                    <p:anim calcmode="lin" valueType="num">
                                      <p:cBhvr additive="base">
                                        <p:cTn id="37"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63554" y="757233"/>
            <a:ext cx="8428446" cy="923330"/>
          </a:xfrm>
          <a:prstGeom prst="rect">
            <a:avLst/>
          </a:prstGeom>
        </p:spPr>
        <p:txBody>
          <a:bodyPr wrap="square">
            <a:spAutoFit/>
          </a:bodyPr>
          <a:lstStyle/>
          <a:p>
            <a:pPr>
              <a:lnSpc>
                <a:spcPct val="150000"/>
              </a:lnSpc>
            </a:pPr>
            <a:r>
              <a:rPr lang="zh-CN" altLang="en-US" dirty="0"/>
              <a:t/>
            </a:r>
            <a:br>
              <a:rPr lang="zh-CN" altLang="en-US" dirty="0"/>
            </a:br>
            <a:endParaRPr lang="zh-CN" altLang="en-US" dirty="0"/>
          </a:p>
        </p:txBody>
      </p:sp>
      <p:sp>
        <p:nvSpPr>
          <p:cNvPr id="9"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
        <p:nvSpPr>
          <p:cNvPr id="5" name="矩形 4"/>
          <p:cNvSpPr/>
          <p:nvPr/>
        </p:nvSpPr>
        <p:spPr>
          <a:xfrm>
            <a:off x="463554" y="803400"/>
            <a:ext cx="4360168" cy="507831"/>
          </a:xfrm>
          <a:prstGeom prst="rect">
            <a:avLst/>
          </a:prstGeom>
        </p:spPr>
        <p:txBody>
          <a:bodyPr wrap="square">
            <a:spAutoFit/>
          </a:bodyPr>
          <a:lstStyle/>
          <a:p>
            <a:pPr>
              <a:lnSpc>
                <a:spcPct val="150000"/>
              </a:lnSpc>
            </a:pPr>
            <a:r>
              <a:rPr lang="en-US" altLang="zh-CN" b="1" dirty="0" smtClean="0"/>
              <a:t>1</a:t>
            </a:r>
            <a:r>
              <a:rPr lang="zh-CN" altLang="en-US" b="1" dirty="0" smtClean="0"/>
              <a:t>、</a:t>
            </a:r>
            <a:r>
              <a:rPr lang="zh-CN" altLang="zh-CN" b="1" dirty="0"/>
              <a:t>在线申报方式</a:t>
            </a:r>
            <a:r>
              <a:rPr lang="zh-CN" altLang="zh-CN" dirty="0"/>
              <a:t> </a:t>
            </a:r>
            <a:endParaRPr lang="en-US" altLang="zh-CN" dirty="0" smtClean="0"/>
          </a:p>
        </p:txBody>
      </p:sp>
      <p:grpSp>
        <p:nvGrpSpPr>
          <p:cNvPr id="8" name="组合 7"/>
          <p:cNvGrpSpPr/>
          <p:nvPr/>
        </p:nvGrpSpPr>
        <p:grpSpPr>
          <a:xfrm>
            <a:off x="693242" y="1539052"/>
            <a:ext cx="8198758" cy="3159160"/>
            <a:chOff x="693242" y="1539052"/>
            <a:chExt cx="8198758" cy="3159160"/>
          </a:xfrm>
        </p:grpSpPr>
        <p:sp>
          <p:nvSpPr>
            <p:cNvPr id="4" name="矩形 3"/>
            <p:cNvSpPr/>
            <p:nvPr/>
          </p:nvSpPr>
          <p:spPr>
            <a:xfrm>
              <a:off x="693242" y="4328880"/>
              <a:ext cx="7969069" cy="369332"/>
            </a:xfrm>
            <a:prstGeom prst="rect">
              <a:avLst/>
            </a:prstGeom>
          </p:spPr>
          <p:txBody>
            <a:bodyPr wrap="square">
              <a:spAutoFit/>
            </a:bodyPr>
            <a:lstStyle/>
            <a:p>
              <a:r>
                <a:rPr lang="zh-CN" altLang="en-US" dirty="0">
                  <a:solidFill>
                    <a:srgbClr val="FF0000"/>
                  </a:solidFill>
                </a:rPr>
                <a:t>申报说明：申报湘潭市科技计划项目，一律以“申报单位”进行注册和</a:t>
              </a:r>
              <a:r>
                <a:rPr lang="zh-CN" altLang="en-US" dirty="0" smtClean="0">
                  <a:solidFill>
                    <a:srgbClr val="FF0000"/>
                  </a:solidFill>
                </a:rPr>
                <a:t>登录。</a:t>
              </a:r>
              <a:endParaRPr lang="zh-CN" altLang="en-US" dirty="0"/>
            </a:p>
          </p:txBody>
        </p:sp>
        <p:sp>
          <p:nvSpPr>
            <p:cNvPr id="6" name="矩形 5"/>
            <p:cNvSpPr/>
            <p:nvPr/>
          </p:nvSpPr>
          <p:spPr>
            <a:xfrm>
              <a:off x="693242" y="1539052"/>
              <a:ext cx="8198758" cy="2537874"/>
            </a:xfrm>
            <a:prstGeom prst="rect">
              <a:avLst/>
            </a:prstGeom>
          </p:spPr>
          <p:txBody>
            <a:bodyPr wrap="square">
              <a:spAutoFit/>
            </a:bodyPr>
            <a:lstStyle/>
            <a:p>
              <a:pPr>
                <a:lnSpc>
                  <a:spcPct val="150000"/>
                </a:lnSpc>
              </a:pPr>
              <a:r>
                <a:rPr lang="en-US" altLang="zh-CN" b="1" dirty="0" smtClean="0"/>
                <a:t>1.1  </a:t>
              </a:r>
              <a:r>
                <a:rPr lang="zh-CN" altLang="zh-CN" b="1" dirty="0" smtClean="0"/>
                <a:t>申报</a:t>
              </a:r>
              <a:r>
                <a:rPr lang="zh-CN" altLang="zh-CN" b="1" dirty="0"/>
                <a:t>单位或个人登录</a:t>
              </a:r>
              <a:r>
                <a:rPr lang="en-US" altLang="zh-CN" dirty="0"/>
                <a:t> </a:t>
              </a:r>
              <a:br>
                <a:rPr lang="en-US" altLang="zh-CN" dirty="0"/>
              </a:br>
              <a:r>
                <a:rPr lang="zh-CN" altLang="zh-CN" dirty="0"/>
                <a:t>　</a:t>
              </a:r>
              <a:r>
                <a:rPr lang="en-US" altLang="zh-CN" dirty="0" smtClean="0"/>
                <a:t>  </a:t>
              </a:r>
              <a:r>
                <a:rPr lang="en-US" altLang="zh-CN" dirty="0"/>
                <a:t> </a:t>
              </a:r>
              <a:r>
                <a:rPr lang="zh-CN" altLang="zh-CN" dirty="0"/>
                <a:t>申报单位或个人登录</a:t>
              </a:r>
              <a:r>
                <a:rPr lang="en-US" altLang="zh-CN" dirty="0"/>
                <a:t>“</a:t>
              </a:r>
              <a:r>
                <a:rPr lang="zh-CN" altLang="zh-CN" dirty="0"/>
                <a:t>湘潭市科技计划业务管理信息系统</a:t>
              </a:r>
              <a:r>
                <a:rPr lang="en-US" altLang="zh-CN" dirty="0"/>
                <a:t>”</a:t>
              </a:r>
              <a:r>
                <a:rPr lang="zh-CN" altLang="zh-CN" dirty="0"/>
                <a:t>。</a:t>
              </a:r>
              <a:r>
                <a:rPr lang="en-US" altLang="zh-CN" dirty="0"/>
                <a:t/>
              </a:r>
              <a:br>
                <a:rPr lang="en-US" altLang="zh-CN" dirty="0"/>
              </a:br>
              <a:r>
                <a:rPr lang="zh-CN" altLang="zh-CN" dirty="0"/>
                <a:t>　</a:t>
              </a:r>
              <a:r>
                <a:rPr lang="en-US" altLang="zh-CN" dirty="0" smtClean="0"/>
                <a:t>   </a:t>
              </a:r>
              <a:r>
                <a:rPr lang="zh-CN" altLang="zh-CN" dirty="0" smtClean="0"/>
                <a:t>具体</a:t>
              </a:r>
              <a:r>
                <a:rPr lang="zh-CN" altLang="zh-CN" dirty="0"/>
                <a:t>步骤：申报单位登录</a:t>
              </a:r>
              <a:r>
                <a:rPr lang="en-US" altLang="zh-CN" dirty="0"/>
                <a:t>“</a:t>
              </a:r>
              <a:r>
                <a:rPr lang="zh-CN" altLang="zh-CN" dirty="0"/>
                <a:t>湘潭市科学技术局</a:t>
              </a:r>
              <a:r>
                <a:rPr lang="en-US" altLang="zh-CN" dirty="0"/>
                <a:t>”</a:t>
              </a:r>
              <a:r>
                <a:rPr lang="zh-CN" altLang="zh-CN" dirty="0"/>
                <a:t>网站，在</a:t>
              </a:r>
              <a:r>
                <a:rPr lang="en-US" altLang="zh-CN" dirty="0"/>
                <a:t>“</a:t>
              </a:r>
              <a:r>
                <a:rPr lang="zh-CN" altLang="zh-CN" dirty="0"/>
                <a:t>网上申报</a:t>
              </a:r>
              <a:r>
                <a:rPr lang="en-US" altLang="zh-CN" dirty="0"/>
                <a:t>”</a:t>
              </a:r>
              <a:r>
                <a:rPr lang="zh-CN" altLang="zh-CN" dirty="0"/>
                <a:t>栏点击页面上的</a:t>
              </a:r>
              <a:r>
                <a:rPr lang="en-US" altLang="zh-CN" dirty="0"/>
                <a:t>“</a:t>
              </a:r>
              <a:r>
                <a:rPr lang="zh-CN" altLang="zh-CN" dirty="0"/>
                <a:t>申报单位登录</a:t>
              </a:r>
              <a:r>
                <a:rPr lang="en-US" altLang="zh-CN" dirty="0"/>
                <a:t>”</a:t>
              </a:r>
              <a:r>
                <a:rPr lang="zh-CN" altLang="zh-CN" dirty="0"/>
                <a:t>或</a:t>
              </a:r>
              <a:r>
                <a:rPr lang="en-US" altLang="zh-CN" dirty="0"/>
                <a:t>“</a:t>
              </a:r>
              <a:r>
                <a:rPr lang="zh-CN" altLang="zh-CN" dirty="0"/>
                <a:t>申报人登录</a:t>
              </a:r>
              <a:r>
                <a:rPr lang="en-US" altLang="zh-CN" dirty="0"/>
                <a:t>”</a:t>
              </a:r>
              <a:r>
                <a:rPr lang="zh-CN" altLang="zh-CN" dirty="0"/>
                <a:t>链接进入登录页面，在登录页面中选择用户类型为</a:t>
              </a:r>
              <a:r>
                <a:rPr lang="en-US" altLang="zh-CN" dirty="0"/>
                <a:t>“</a:t>
              </a:r>
              <a:r>
                <a:rPr lang="zh-CN" altLang="zh-CN" dirty="0"/>
                <a:t>申报单位</a:t>
              </a:r>
              <a:r>
                <a:rPr lang="en-US" altLang="zh-CN" dirty="0"/>
                <a:t>”</a:t>
              </a:r>
              <a:r>
                <a:rPr lang="zh-CN" altLang="zh-CN" dirty="0"/>
                <a:t>或</a:t>
              </a:r>
              <a:r>
                <a:rPr lang="en-US" altLang="zh-CN" dirty="0"/>
                <a:t>“</a:t>
              </a:r>
              <a:r>
                <a:rPr lang="zh-CN" altLang="zh-CN" dirty="0"/>
                <a:t>申报人</a:t>
              </a:r>
              <a:r>
                <a:rPr lang="en-US" altLang="zh-CN" dirty="0"/>
                <a:t>”</a:t>
              </a:r>
              <a:r>
                <a:rPr lang="zh-CN" altLang="zh-CN" dirty="0"/>
                <a:t>，输入注册时申请的用户名、密码，点击</a:t>
              </a:r>
              <a:r>
                <a:rPr lang="en-US" altLang="zh-CN" dirty="0"/>
                <a:t>“</a:t>
              </a:r>
              <a:r>
                <a:rPr lang="zh-CN" altLang="zh-CN" dirty="0"/>
                <a:t>登录</a:t>
              </a:r>
              <a:r>
                <a:rPr lang="en-US" altLang="zh-CN" dirty="0"/>
                <a:t>”</a:t>
              </a:r>
              <a:r>
                <a:rPr lang="zh-CN" altLang="zh-CN" dirty="0"/>
                <a:t>按钮即可登录系统。 　</a:t>
              </a:r>
              <a:endParaRPr lang="zh-CN" altLang="en-US" dirty="0"/>
            </a:p>
          </p:txBody>
        </p:sp>
      </p:grpSp>
    </p:spTree>
    <p:extLst>
      <p:ext uri="{BB962C8B-B14F-4D97-AF65-F5344CB8AC3E}">
        <p14:creationId xmlns:p14="http://schemas.microsoft.com/office/powerpoint/2010/main" val="849004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63554" y="757233"/>
            <a:ext cx="8428446" cy="923330"/>
          </a:xfrm>
          <a:prstGeom prst="rect">
            <a:avLst/>
          </a:prstGeom>
        </p:spPr>
        <p:txBody>
          <a:bodyPr wrap="square">
            <a:spAutoFit/>
          </a:bodyPr>
          <a:lstStyle/>
          <a:p>
            <a:pPr>
              <a:lnSpc>
                <a:spcPct val="150000"/>
              </a:lnSpc>
            </a:pPr>
            <a:r>
              <a:rPr lang="zh-CN" altLang="en-US" dirty="0"/>
              <a:t/>
            </a:r>
            <a:br>
              <a:rPr lang="zh-CN" altLang="en-US" dirty="0"/>
            </a:br>
            <a:endParaRPr lang="zh-CN" altLang="en-US" dirty="0"/>
          </a:p>
        </p:txBody>
      </p:sp>
      <p:sp>
        <p:nvSpPr>
          <p:cNvPr id="9"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3638" y="800880"/>
            <a:ext cx="6147372" cy="44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21998" y="800880"/>
            <a:ext cx="2132059" cy="369332"/>
          </a:xfrm>
          <a:prstGeom prst="rect">
            <a:avLst/>
          </a:prstGeom>
          <a:noFill/>
        </p:spPr>
        <p:txBody>
          <a:bodyPr wrap="square" rtlCol="0">
            <a:spAutoFit/>
          </a:bodyPr>
          <a:lstStyle/>
          <a:p>
            <a:r>
              <a:rPr lang="zh-CN" altLang="en-US" dirty="0" smtClean="0"/>
              <a:t>申报系统登录界面</a:t>
            </a:r>
            <a:endParaRPr lang="zh-CN" altLang="en-US" dirty="0"/>
          </a:p>
        </p:txBody>
      </p:sp>
    </p:spTree>
    <p:extLst>
      <p:ext uri="{BB962C8B-B14F-4D97-AF65-F5344CB8AC3E}">
        <p14:creationId xmlns:p14="http://schemas.microsoft.com/office/powerpoint/2010/main" val="18054300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additive="base">
                                        <p:cTn id="30" dur="500" fill="hold"/>
                                        <p:tgtEl>
                                          <p:spTgt spid="1026"/>
                                        </p:tgtEl>
                                        <p:attrNameLst>
                                          <p:attrName>ppt_x</p:attrName>
                                        </p:attrNameLst>
                                      </p:cBhvr>
                                      <p:tavLst>
                                        <p:tav tm="0">
                                          <p:val>
                                            <p:strVal val="#ppt_x"/>
                                          </p:val>
                                        </p:tav>
                                        <p:tav tm="100000">
                                          <p:val>
                                            <p:strVal val="#ppt_x"/>
                                          </p:val>
                                        </p:tav>
                                      </p:tavLst>
                                    </p:anim>
                                    <p:anim calcmode="lin" valueType="num">
                                      <p:cBhvr additive="base">
                                        <p:cTn id="31" dur="500" fill="hold"/>
                                        <p:tgtEl>
                                          <p:spTgt spid="102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0000" y="594212"/>
            <a:ext cx="8136000" cy="4247317"/>
          </a:xfrm>
          <a:prstGeom prst="rect">
            <a:avLst/>
          </a:prstGeom>
        </p:spPr>
        <p:txBody>
          <a:bodyPr wrap="square">
            <a:spAutoFit/>
          </a:bodyPr>
          <a:lstStyle/>
          <a:p>
            <a:pPr>
              <a:lnSpc>
                <a:spcPct val="150000"/>
              </a:lnSpc>
            </a:pPr>
            <a:r>
              <a:rPr lang="en-US" altLang="zh-CN" b="1" dirty="0" smtClean="0"/>
              <a:t> 1.2   </a:t>
            </a:r>
            <a:r>
              <a:rPr lang="zh-CN" altLang="zh-CN" b="1" dirty="0" smtClean="0"/>
              <a:t>新增项目</a:t>
            </a:r>
            <a:r>
              <a:rPr lang="en-US" altLang="zh-CN" dirty="0" smtClean="0"/>
              <a:t> </a:t>
            </a:r>
            <a:br>
              <a:rPr lang="en-US" altLang="zh-CN" dirty="0" smtClean="0"/>
            </a:br>
            <a:r>
              <a:rPr lang="zh-CN" altLang="zh-CN" dirty="0" smtClean="0"/>
              <a:t>　　</a:t>
            </a:r>
            <a:r>
              <a:rPr lang="zh-CN" altLang="zh-CN" sz="1600" dirty="0" smtClean="0"/>
              <a:t>申报单位或个人通过在线申报方式新增申报项目。</a:t>
            </a:r>
            <a:r>
              <a:rPr lang="en-US" altLang="zh-CN" sz="1600" dirty="0" smtClean="0"/>
              <a:t/>
            </a:r>
            <a:br>
              <a:rPr lang="en-US" altLang="zh-CN" sz="1600" dirty="0" smtClean="0"/>
            </a:br>
            <a:r>
              <a:rPr lang="zh-CN" altLang="zh-CN" sz="1600" dirty="0" smtClean="0"/>
              <a:t>　　具体步骤：申报单位或个人登录系统后，点击左边菜单中的</a:t>
            </a:r>
            <a:r>
              <a:rPr lang="en-US" altLang="zh-CN" sz="1600" dirty="0" smtClean="0"/>
              <a:t>“</a:t>
            </a:r>
            <a:r>
              <a:rPr lang="zh-CN" altLang="zh-CN" sz="1600" dirty="0" smtClean="0"/>
              <a:t>项目申报</a:t>
            </a:r>
            <a:r>
              <a:rPr lang="en-US" altLang="zh-CN" sz="1600" dirty="0" smtClean="0"/>
              <a:t>”</a:t>
            </a:r>
            <a:r>
              <a:rPr lang="zh-CN" altLang="zh-CN" sz="1600" dirty="0" smtClean="0"/>
              <a:t>功能，进入项目申报界面，在项目申报界面中，点击</a:t>
            </a:r>
            <a:r>
              <a:rPr lang="en-US" altLang="zh-CN" sz="1600" dirty="0" smtClean="0"/>
              <a:t> “</a:t>
            </a:r>
            <a:r>
              <a:rPr lang="zh-CN" altLang="zh-CN" sz="1600" dirty="0" smtClean="0"/>
              <a:t>新增项目</a:t>
            </a:r>
            <a:r>
              <a:rPr lang="en-US" altLang="zh-CN" sz="1600" dirty="0" smtClean="0"/>
              <a:t>”</a:t>
            </a:r>
            <a:r>
              <a:rPr lang="zh-CN" altLang="zh-CN" sz="1600" dirty="0" smtClean="0"/>
              <a:t>按钮新增项目</a:t>
            </a:r>
            <a:r>
              <a:rPr lang="zh-CN" altLang="en-US" sz="1600" dirty="0" smtClean="0"/>
              <a:t>按钮后，</a:t>
            </a:r>
            <a:r>
              <a:rPr lang="zh-CN" altLang="zh-CN" sz="1600" dirty="0"/>
              <a:t>申报单位用户有右边的计划导航表中选择要申报的计划类别，点击</a:t>
            </a:r>
            <a:r>
              <a:rPr lang="en-US" altLang="zh-CN" sz="1600" dirty="0"/>
              <a:t>“</a:t>
            </a:r>
            <a:r>
              <a:rPr lang="zh-CN" altLang="zh-CN" sz="1600" b="1" dirty="0"/>
              <a:t>创建</a:t>
            </a:r>
            <a:r>
              <a:rPr lang="en-US" altLang="zh-CN" sz="1600" b="1" dirty="0"/>
              <a:t>”</a:t>
            </a:r>
            <a:r>
              <a:rPr lang="zh-CN" altLang="zh-CN" sz="1600" dirty="0"/>
              <a:t>按钮就进入填写科技计划项目申请书的首页，在此页面填写完基本信息点击</a:t>
            </a:r>
            <a:r>
              <a:rPr lang="en-US" altLang="zh-CN" sz="1600" dirty="0"/>
              <a:t>“</a:t>
            </a:r>
            <a:r>
              <a:rPr lang="zh-CN" altLang="zh-CN" sz="1600" b="1" dirty="0"/>
              <a:t>保存</a:t>
            </a:r>
            <a:r>
              <a:rPr lang="en-US" altLang="zh-CN" sz="1600" b="1" dirty="0"/>
              <a:t>”</a:t>
            </a:r>
            <a:r>
              <a:rPr lang="zh-CN" altLang="zh-CN" sz="1600" dirty="0"/>
              <a:t>按钮进行首页保存后，可继续填写（单位情况、项目情况、项目成员、项目指标、投资预算、项目进度、纸质附件清单、电子文档上传</a:t>
            </a:r>
            <a:r>
              <a:rPr lang="en-US" altLang="zh-CN" sz="1600" b="1" dirty="0"/>
              <a:t>[</a:t>
            </a:r>
            <a:r>
              <a:rPr lang="zh-CN" altLang="zh-CN" sz="1600" b="1" dirty="0"/>
              <a:t>位于页面功能菜单下链接</a:t>
            </a:r>
            <a:r>
              <a:rPr lang="en-US" altLang="zh-CN" sz="1600" b="1" dirty="0"/>
              <a:t>]</a:t>
            </a:r>
            <a:r>
              <a:rPr lang="zh-CN" altLang="zh-CN" sz="1600" dirty="0"/>
              <a:t>）等项目相关内容</a:t>
            </a:r>
            <a:r>
              <a:rPr lang="zh-CN" altLang="zh-CN" sz="1600" dirty="0" smtClean="0"/>
              <a:t>。</a:t>
            </a:r>
            <a:endParaRPr lang="en-US" altLang="zh-CN" sz="1600" dirty="0" smtClean="0"/>
          </a:p>
          <a:p>
            <a:pPr>
              <a:lnSpc>
                <a:spcPct val="150000"/>
              </a:lnSpc>
            </a:pPr>
            <a:r>
              <a:rPr lang="en-US" altLang="zh-CN" sz="1600" dirty="0"/>
              <a:t> </a:t>
            </a:r>
            <a:r>
              <a:rPr lang="en-US" altLang="zh-CN" sz="1600" dirty="0" smtClean="0"/>
              <a:t>        </a:t>
            </a:r>
            <a:r>
              <a:rPr lang="zh-CN" altLang="zh-CN" sz="1600" dirty="0" smtClean="0"/>
              <a:t>点击</a:t>
            </a:r>
            <a:r>
              <a:rPr lang="en-US" altLang="zh-CN" sz="1600" dirty="0"/>
              <a:t>“</a:t>
            </a:r>
            <a:r>
              <a:rPr lang="zh-CN" altLang="zh-CN" sz="1600" dirty="0"/>
              <a:t>内容检查</a:t>
            </a:r>
            <a:r>
              <a:rPr lang="en-US" altLang="zh-CN" sz="1600" dirty="0"/>
              <a:t>”</a:t>
            </a:r>
            <a:r>
              <a:rPr lang="zh-CN" altLang="zh-CN" sz="1600" dirty="0"/>
              <a:t>功能可对填报内容进行审查，填写完成后点击</a:t>
            </a:r>
            <a:r>
              <a:rPr lang="en-US" altLang="zh-CN" sz="1600" dirty="0"/>
              <a:t>“</a:t>
            </a:r>
            <a:r>
              <a:rPr lang="zh-CN" altLang="zh-CN" sz="1600" dirty="0"/>
              <a:t>保存</a:t>
            </a:r>
            <a:r>
              <a:rPr lang="en-US" altLang="zh-CN" sz="1600" dirty="0"/>
              <a:t>”</a:t>
            </a:r>
            <a:r>
              <a:rPr lang="zh-CN" altLang="zh-CN" sz="1600" dirty="0"/>
              <a:t>可将项目内容保存到在线系统中。 </a:t>
            </a:r>
            <a:r>
              <a:rPr lang="zh-CN" altLang="en-US" sz="1600" dirty="0" smtClean="0"/>
              <a:t/>
            </a:r>
            <a:br>
              <a:rPr lang="zh-CN" altLang="en-US" sz="1600" dirty="0" smtClean="0"/>
            </a:br>
            <a:endParaRPr lang="zh-CN" altLang="en-US" sz="1600" dirty="0"/>
          </a:p>
        </p:txBody>
      </p:sp>
      <p:sp>
        <p:nvSpPr>
          <p:cNvPr id="3"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
        <p:nvSpPr>
          <p:cNvPr id="6" name="矩形 5"/>
          <p:cNvSpPr/>
          <p:nvPr/>
        </p:nvSpPr>
        <p:spPr>
          <a:xfrm>
            <a:off x="873000" y="4626212"/>
            <a:ext cx="7587000" cy="875881"/>
          </a:xfrm>
          <a:prstGeom prst="rect">
            <a:avLst/>
          </a:prstGeom>
        </p:spPr>
        <p:txBody>
          <a:bodyPr wrap="square">
            <a:spAutoFit/>
          </a:bodyPr>
          <a:lstStyle/>
          <a:p>
            <a:pPr>
              <a:lnSpc>
                <a:spcPct val="150000"/>
              </a:lnSpc>
            </a:pPr>
            <a:r>
              <a:rPr lang="zh-CN" altLang="zh-CN" dirty="0">
                <a:solidFill>
                  <a:srgbClr val="FF0000"/>
                </a:solidFill>
              </a:rPr>
              <a:t>注：申报单位用户目前只能新增科技计划和软科学两大类项目，申报个人用户只能新增基金类项目。</a:t>
            </a:r>
            <a:endParaRPr lang="zh-CN" altLang="en-US" dirty="0">
              <a:solidFill>
                <a:srgbClr val="FF0000"/>
              </a:solidFill>
            </a:endParaRPr>
          </a:p>
        </p:txBody>
      </p:sp>
    </p:spTree>
    <p:extLst>
      <p:ext uri="{BB962C8B-B14F-4D97-AF65-F5344CB8AC3E}">
        <p14:creationId xmlns:p14="http://schemas.microsoft.com/office/powerpoint/2010/main" val="183443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 fill="hold"/>
                                        <p:tgtEl>
                                          <p:spTgt spid="4"/>
                                        </p:tgtEl>
                                        <p:attrNameLst>
                                          <p:attrName>ppt_x</p:attrName>
                                        </p:attrNameLst>
                                      </p:cBhvr>
                                      <p:tavLst>
                                        <p:tav tm="0">
                                          <p:val>
                                            <p:strVal val="0-#ppt_w/2"/>
                                          </p:val>
                                        </p:tav>
                                        <p:tav tm="100000">
                                          <p:val>
                                            <p:strVal val="#ppt_x"/>
                                          </p:val>
                                        </p:tav>
                                      </p:tavLst>
                                    </p:anim>
                                    <p:anim calcmode="lin" valueType="num">
                                      <p:cBhvr additive="base">
                                        <p:cTn id="8" dur="1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4"/>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3"/>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300"/>
                                        <p:tgtEl>
                                          <p:spTgt spid="5"/>
                                        </p:tgtEl>
                                      </p:cBhvr>
                                    </p:animEffect>
                                    <p:anim calcmode="lin" valueType="num">
                                      <p:cBhvr>
                                        <p:cTn id="24" dur="300" fill="hold"/>
                                        <p:tgtEl>
                                          <p:spTgt spid="5"/>
                                        </p:tgtEl>
                                        <p:attrNameLst>
                                          <p:attrName>ppt_x</p:attrName>
                                        </p:attrNameLst>
                                      </p:cBhvr>
                                      <p:tavLst>
                                        <p:tav tm="0">
                                          <p:val>
                                            <p:strVal val="#ppt_x"/>
                                          </p:val>
                                        </p:tav>
                                        <p:tav tm="100000">
                                          <p:val>
                                            <p:strVal val="#ppt_x"/>
                                          </p:val>
                                        </p:tav>
                                      </p:tavLst>
                                    </p:anim>
                                    <p:anim calcmode="lin" valueType="num">
                                      <p:cBhvr>
                                        <p:cTn id="25" dur="3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0-#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1+#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57780" y="550480"/>
            <a:ext cx="1550220" cy="460382"/>
          </a:xfrm>
          <a:prstGeom prst="rect">
            <a:avLst/>
          </a:prstGeom>
        </p:spPr>
        <p:txBody>
          <a:bodyPr wrap="square">
            <a:spAutoFit/>
          </a:bodyPr>
          <a:lstStyle/>
          <a:p>
            <a:pPr>
              <a:lnSpc>
                <a:spcPct val="150000"/>
              </a:lnSpc>
            </a:pPr>
            <a:r>
              <a:rPr lang="en-US" altLang="zh-CN" dirty="0" smtClean="0"/>
              <a:t>“</a:t>
            </a:r>
            <a:r>
              <a:rPr lang="zh-CN" altLang="zh-CN" dirty="0" smtClean="0"/>
              <a:t>项目</a:t>
            </a:r>
            <a:r>
              <a:rPr lang="zh-CN" altLang="en-US" dirty="0" smtClean="0"/>
              <a:t>申报</a:t>
            </a:r>
            <a:r>
              <a:rPr lang="en-US" altLang="zh-CN" dirty="0" smtClean="0"/>
              <a:t>”</a:t>
            </a:r>
            <a:endParaRPr lang="zh-CN" altLang="en-US" dirty="0"/>
          </a:p>
        </p:txBody>
      </p:sp>
      <p:sp>
        <p:nvSpPr>
          <p:cNvPr id="9"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000" y="1046103"/>
            <a:ext cx="6048000" cy="252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999" y="3698394"/>
            <a:ext cx="5981953" cy="20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2124000" y="518381"/>
            <a:ext cx="2685351" cy="507831"/>
          </a:xfrm>
          <a:prstGeom prst="rect">
            <a:avLst/>
          </a:prstGeom>
        </p:spPr>
        <p:txBody>
          <a:bodyPr wrap="none">
            <a:spAutoFit/>
          </a:bodyPr>
          <a:lstStyle/>
          <a:p>
            <a:pPr>
              <a:lnSpc>
                <a:spcPct val="150000"/>
              </a:lnSpc>
            </a:pPr>
            <a:r>
              <a:rPr lang="en-US" altLang="zh-CN" dirty="0"/>
              <a:t>“</a:t>
            </a:r>
            <a:r>
              <a:rPr lang="zh-CN" altLang="zh-CN" dirty="0"/>
              <a:t>新增项目</a:t>
            </a:r>
            <a:r>
              <a:rPr lang="en-US" altLang="zh-CN" dirty="0" smtClean="0"/>
              <a:t>”</a:t>
            </a:r>
            <a:r>
              <a:rPr lang="zh-CN" altLang="en-US" dirty="0" smtClean="0"/>
              <a:t>界面（如图）</a:t>
            </a:r>
            <a:endParaRPr lang="zh-CN" altLang="en-US" dirty="0"/>
          </a:p>
        </p:txBody>
      </p:sp>
      <p:sp>
        <p:nvSpPr>
          <p:cNvPr id="13" name="右箭头 12"/>
          <p:cNvSpPr/>
          <p:nvPr/>
        </p:nvSpPr>
        <p:spPr>
          <a:xfrm>
            <a:off x="1705143" y="819701"/>
            <a:ext cx="2160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79557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300"/>
                                        <p:tgtEl>
                                          <p:spTgt spid="9"/>
                                        </p:tgtEl>
                                      </p:cBhvr>
                                    </p:animEffect>
                                    <p:anim calcmode="lin" valueType="num">
                                      <p:cBhvr>
                                        <p:cTn id="24" dur="300" fill="hold"/>
                                        <p:tgtEl>
                                          <p:spTgt spid="9"/>
                                        </p:tgtEl>
                                        <p:attrNameLst>
                                          <p:attrName>ppt_x</p:attrName>
                                        </p:attrNameLst>
                                      </p:cBhvr>
                                      <p:tavLst>
                                        <p:tav tm="0">
                                          <p:val>
                                            <p:strVal val="#ppt_x"/>
                                          </p:val>
                                        </p:tav>
                                        <p:tav tm="100000">
                                          <p:val>
                                            <p:strVal val="#ppt_x"/>
                                          </p:val>
                                        </p:tav>
                                      </p:tavLst>
                                    </p:anim>
                                    <p:anim calcmode="lin" valueType="num">
                                      <p:cBhvr>
                                        <p:cTn id="25"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0-#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050"/>
                                        </p:tgtEl>
                                        <p:attrNameLst>
                                          <p:attrName>style.visibility</p:attrName>
                                        </p:attrNameLst>
                                      </p:cBhvr>
                                      <p:to>
                                        <p:strVal val="visible"/>
                                      </p:to>
                                    </p:set>
                                    <p:anim calcmode="lin" valueType="num">
                                      <p:cBhvr additive="base">
                                        <p:cTn id="48" dur="500" fill="hold"/>
                                        <p:tgtEl>
                                          <p:spTgt spid="2050"/>
                                        </p:tgtEl>
                                        <p:attrNameLst>
                                          <p:attrName>ppt_x</p:attrName>
                                        </p:attrNameLst>
                                      </p:cBhvr>
                                      <p:tavLst>
                                        <p:tav tm="0">
                                          <p:val>
                                            <p:strVal val="#ppt_x"/>
                                          </p:val>
                                        </p:tav>
                                        <p:tav tm="100000">
                                          <p:val>
                                            <p:strVal val="#ppt_x"/>
                                          </p:val>
                                        </p:tav>
                                      </p:tavLst>
                                    </p:anim>
                                    <p:anim calcmode="lin" valueType="num">
                                      <p:cBhvr additive="base">
                                        <p:cTn id="49"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051"/>
                                        </p:tgtEl>
                                        <p:attrNameLst>
                                          <p:attrName>style.visibility</p:attrName>
                                        </p:attrNameLst>
                                      </p:cBhvr>
                                      <p:to>
                                        <p:strVal val="visible"/>
                                      </p:to>
                                    </p:set>
                                    <p:anim calcmode="lin" valueType="num">
                                      <p:cBhvr additive="base">
                                        <p:cTn id="54" dur="500" fill="hold"/>
                                        <p:tgtEl>
                                          <p:spTgt spid="2051"/>
                                        </p:tgtEl>
                                        <p:attrNameLst>
                                          <p:attrName>ppt_x</p:attrName>
                                        </p:attrNameLst>
                                      </p:cBhvr>
                                      <p:tavLst>
                                        <p:tav tm="0">
                                          <p:val>
                                            <p:strVal val="#ppt_x"/>
                                          </p:val>
                                        </p:tav>
                                        <p:tav tm="100000">
                                          <p:val>
                                            <p:strVal val="#ppt_x"/>
                                          </p:val>
                                        </p:tav>
                                      </p:tavLst>
                                    </p:anim>
                                    <p:anim calcmode="lin" valueType="num">
                                      <p:cBhvr additive="base">
                                        <p:cTn id="55"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9" grpId="0"/>
      <p:bldP spid="8" grpId="0"/>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63554" y="757233"/>
            <a:ext cx="8428446" cy="4662815"/>
          </a:xfrm>
          <a:prstGeom prst="rect">
            <a:avLst/>
          </a:prstGeom>
        </p:spPr>
        <p:txBody>
          <a:bodyPr wrap="square">
            <a:spAutoFit/>
          </a:bodyPr>
          <a:lstStyle/>
          <a:p>
            <a:pPr>
              <a:lnSpc>
                <a:spcPct val="150000"/>
              </a:lnSpc>
            </a:pPr>
            <a:r>
              <a:rPr lang="en-US" altLang="zh-CN" b="1" dirty="0"/>
              <a:t>2</a:t>
            </a:r>
            <a:r>
              <a:rPr lang="zh-CN" altLang="en-US" b="1" dirty="0"/>
              <a:t>、</a:t>
            </a:r>
            <a:r>
              <a:rPr lang="zh-CN" altLang="zh-CN" b="1" dirty="0"/>
              <a:t>离线申报</a:t>
            </a:r>
            <a:r>
              <a:rPr lang="zh-CN" altLang="zh-CN" b="1" dirty="0" smtClean="0"/>
              <a:t>方式</a:t>
            </a:r>
            <a:endParaRPr lang="en-US" altLang="zh-CN" b="1" dirty="0" smtClean="0"/>
          </a:p>
          <a:p>
            <a:pPr>
              <a:lnSpc>
                <a:spcPct val="150000"/>
              </a:lnSpc>
            </a:pPr>
            <a:r>
              <a:rPr lang="en-US" altLang="zh-CN" dirty="0" smtClean="0"/>
              <a:t>       </a:t>
            </a:r>
            <a:r>
              <a:rPr lang="zh-CN" altLang="zh-CN" dirty="0" smtClean="0"/>
              <a:t>用户</a:t>
            </a:r>
            <a:r>
              <a:rPr lang="zh-CN" altLang="zh-CN" dirty="0"/>
              <a:t>根据自己的喜好或根据当地的网络环境（网速较慢等原因）选择使用离线系统填写项目信息，并进行后续的申报工作</a:t>
            </a:r>
            <a:r>
              <a:rPr lang="zh-CN" altLang="zh-CN" dirty="0" smtClean="0"/>
              <a:t>。</a:t>
            </a:r>
            <a:endParaRPr lang="en-US" altLang="zh-CN" dirty="0" smtClean="0"/>
          </a:p>
          <a:p>
            <a:pPr>
              <a:lnSpc>
                <a:spcPct val="150000"/>
              </a:lnSpc>
            </a:pPr>
            <a:r>
              <a:rPr lang="en-US" altLang="zh-CN" b="1" dirty="0" smtClean="0"/>
              <a:t>   </a:t>
            </a:r>
            <a:r>
              <a:rPr lang="en-US" altLang="zh-CN" b="1" dirty="0"/>
              <a:t> </a:t>
            </a:r>
            <a:r>
              <a:rPr lang="en-US" altLang="zh-CN" b="1" dirty="0" smtClean="0"/>
              <a:t>2.1  </a:t>
            </a:r>
            <a:r>
              <a:rPr lang="zh-CN" altLang="zh-CN" b="1" dirty="0" smtClean="0"/>
              <a:t>申报</a:t>
            </a:r>
            <a:r>
              <a:rPr lang="zh-CN" altLang="zh-CN" b="1" dirty="0"/>
              <a:t>软件下载</a:t>
            </a:r>
            <a:r>
              <a:rPr lang="en-US" altLang="zh-CN" dirty="0"/>
              <a:t> </a:t>
            </a:r>
            <a:br>
              <a:rPr lang="en-US" altLang="zh-CN" dirty="0"/>
            </a:br>
            <a:r>
              <a:rPr lang="zh-CN" altLang="zh-CN" dirty="0"/>
              <a:t>　　</a:t>
            </a:r>
            <a:r>
              <a:rPr lang="zh-CN" altLang="zh-CN" dirty="0" smtClean="0"/>
              <a:t>申报</a:t>
            </a:r>
            <a:r>
              <a:rPr lang="zh-CN" altLang="zh-CN" dirty="0"/>
              <a:t>单位或个人从</a:t>
            </a:r>
            <a:r>
              <a:rPr lang="en-US" altLang="zh-CN" dirty="0"/>
              <a:t>“</a:t>
            </a:r>
            <a:r>
              <a:rPr lang="zh-CN" altLang="zh-CN" dirty="0"/>
              <a:t>湘潭市科学技术局</a:t>
            </a:r>
            <a:r>
              <a:rPr lang="en-US" altLang="zh-CN" dirty="0"/>
              <a:t>”</a:t>
            </a:r>
            <a:r>
              <a:rPr lang="zh-CN" altLang="zh-CN" dirty="0"/>
              <a:t>网站下载申报软件。</a:t>
            </a:r>
            <a:r>
              <a:rPr lang="en-US" altLang="zh-CN" dirty="0"/>
              <a:t/>
            </a:r>
            <a:br>
              <a:rPr lang="en-US" altLang="zh-CN" dirty="0"/>
            </a:br>
            <a:r>
              <a:rPr lang="zh-CN" altLang="zh-CN" dirty="0"/>
              <a:t>　　</a:t>
            </a:r>
            <a:r>
              <a:rPr lang="zh-CN" altLang="zh-CN" dirty="0" smtClean="0"/>
              <a:t>具体</a:t>
            </a:r>
            <a:r>
              <a:rPr lang="zh-CN" altLang="zh-CN" dirty="0"/>
              <a:t>步骤：申报单位或个人登录</a:t>
            </a:r>
            <a:r>
              <a:rPr lang="en-US" altLang="zh-CN" dirty="0"/>
              <a:t>“</a:t>
            </a:r>
            <a:r>
              <a:rPr lang="zh-CN" altLang="zh-CN" dirty="0"/>
              <a:t>湘潭市科学技术局</a:t>
            </a:r>
            <a:r>
              <a:rPr lang="en-US" altLang="zh-CN" dirty="0"/>
              <a:t>”</a:t>
            </a:r>
            <a:r>
              <a:rPr lang="zh-CN" altLang="zh-CN" dirty="0"/>
              <a:t>网站，在</a:t>
            </a:r>
            <a:r>
              <a:rPr lang="en-US" altLang="zh-CN" dirty="0"/>
              <a:t>“</a:t>
            </a:r>
            <a:r>
              <a:rPr lang="zh-CN" altLang="zh-CN" dirty="0"/>
              <a:t>网上申报</a:t>
            </a:r>
            <a:r>
              <a:rPr lang="en-US" altLang="zh-CN" dirty="0"/>
              <a:t>”</a:t>
            </a:r>
            <a:r>
              <a:rPr lang="zh-CN" altLang="zh-CN" dirty="0"/>
              <a:t>栏中首先选择</a:t>
            </a:r>
            <a:r>
              <a:rPr lang="en-US" altLang="zh-CN" dirty="0"/>
              <a:t>“</a:t>
            </a:r>
            <a:r>
              <a:rPr lang="zh-CN" altLang="zh-CN" dirty="0"/>
              <a:t>申报软件下载</a:t>
            </a:r>
            <a:r>
              <a:rPr lang="en-US" altLang="zh-CN" dirty="0"/>
              <a:t>”</a:t>
            </a:r>
            <a:r>
              <a:rPr lang="zh-CN" altLang="zh-CN" dirty="0"/>
              <a:t>，点击页面上的</a:t>
            </a:r>
            <a:r>
              <a:rPr lang="en-US" altLang="zh-CN" dirty="0"/>
              <a:t>“</a:t>
            </a:r>
            <a:r>
              <a:rPr lang="zh-CN" altLang="zh-CN" dirty="0"/>
              <a:t>科技计划项目申报客户端软件下载</a:t>
            </a:r>
            <a:r>
              <a:rPr lang="en-US" altLang="zh-CN" dirty="0"/>
              <a:t>”</a:t>
            </a:r>
            <a:r>
              <a:rPr lang="zh-CN" altLang="zh-CN" dirty="0"/>
              <a:t>链接进行下载； </a:t>
            </a:r>
          </a:p>
          <a:p>
            <a:pPr>
              <a:lnSpc>
                <a:spcPct val="150000"/>
              </a:lnSpc>
            </a:pPr>
            <a:r>
              <a:rPr lang="en-US" altLang="zh-CN" b="1" dirty="0"/>
              <a:t>    </a:t>
            </a:r>
            <a:r>
              <a:rPr lang="en-US" altLang="zh-CN" b="1" dirty="0" smtClean="0"/>
              <a:t>2.2</a:t>
            </a:r>
            <a:r>
              <a:rPr lang="en-US" altLang="zh-CN" b="1" dirty="0"/>
              <a:t> </a:t>
            </a:r>
            <a:r>
              <a:rPr lang="en-US" altLang="zh-CN" b="1" dirty="0" smtClean="0"/>
              <a:t> </a:t>
            </a:r>
            <a:r>
              <a:rPr lang="zh-CN" altLang="zh-CN" b="1" dirty="0" smtClean="0"/>
              <a:t>申报</a:t>
            </a:r>
            <a:r>
              <a:rPr lang="zh-CN" altLang="zh-CN" b="1" dirty="0"/>
              <a:t>单位或个人安装申报软件</a:t>
            </a:r>
            <a:r>
              <a:rPr lang="en-US" altLang="zh-CN" dirty="0"/>
              <a:t> </a:t>
            </a:r>
            <a:br>
              <a:rPr lang="en-US" altLang="zh-CN" dirty="0"/>
            </a:br>
            <a:r>
              <a:rPr lang="zh-CN" altLang="zh-CN" dirty="0"/>
              <a:t>　　</a:t>
            </a:r>
            <a:r>
              <a:rPr lang="en-US" altLang="zh-CN" dirty="0"/>
              <a:t> </a:t>
            </a:r>
            <a:r>
              <a:rPr lang="zh-CN" altLang="zh-CN" dirty="0" smtClean="0"/>
              <a:t>申报</a:t>
            </a:r>
            <a:r>
              <a:rPr lang="zh-CN" altLang="zh-CN" dirty="0"/>
              <a:t>单位或个人将申报软件安装到本机上。</a:t>
            </a:r>
            <a:r>
              <a:rPr lang="en-US" altLang="zh-CN" dirty="0"/>
              <a:t/>
            </a:r>
            <a:br>
              <a:rPr lang="en-US" altLang="zh-CN" dirty="0"/>
            </a:br>
            <a:r>
              <a:rPr lang="zh-CN" altLang="zh-CN" dirty="0"/>
              <a:t>　　</a:t>
            </a:r>
            <a:endParaRPr lang="zh-CN" altLang="zh-CN" dirty="0">
              <a:solidFill>
                <a:srgbClr val="FF0000"/>
              </a:solidFill>
            </a:endParaRPr>
          </a:p>
        </p:txBody>
      </p:sp>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1948045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原创设计师QQ598969553             _12"/>
          <p:cNvSpPr/>
          <p:nvPr/>
        </p:nvSpPr>
        <p:spPr>
          <a:xfrm>
            <a:off x="322337" y="792788"/>
            <a:ext cx="8281663" cy="3323987"/>
          </a:xfrm>
          <a:prstGeom prst="rect">
            <a:avLst/>
          </a:prstGeom>
        </p:spPr>
        <p:txBody>
          <a:bodyPr wrap="square">
            <a:spAutoFit/>
          </a:bodyPr>
          <a:lstStyle/>
          <a:p>
            <a:pPr>
              <a:lnSpc>
                <a:spcPct val="150000"/>
              </a:lnSpc>
              <a:spcAft>
                <a:spcPts val="1200"/>
              </a:spcAft>
            </a:pPr>
            <a:r>
              <a:rPr lang="en-US" altLang="zh-CN" sz="1600" dirty="0" smtClean="0"/>
              <a:t>       </a:t>
            </a:r>
            <a:r>
              <a:rPr lang="zh-CN" altLang="en-US" sz="1600" dirty="0" smtClean="0">
                <a:solidFill>
                  <a:srgbClr val="FF0000"/>
                </a:solidFill>
              </a:rPr>
              <a:t>四、系统使用步骤</a:t>
            </a:r>
            <a:endParaRPr lang="en-US" altLang="zh-CN" sz="1600" dirty="0" smtClean="0">
              <a:solidFill>
                <a:srgbClr val="FF0000"/>
              </a:solidFill>
            </a:endParaRPr>
          </a:p>
          <a:p>
            <a:pPr>
              <a:lnSpc>
                <a:spcPct val="200000"/>
              </a:lnSpc>
            </a:pPr>
            <a:r>
              <a:rPr lang="en-US" altLang="zh-CN" sz="1600" dirty="0">
                <a:solidFill>
                  <a:srgbClr val="FF0000"/>
                </a:solidFill>
              </a:rPr>
              <a:t> </a:t>
            </a:r>
            <a:r>
              <a:rPr lang="en-US" altLang="zh-CN" sz="1600" dirty="0" smtClean="0">
                <a:solidFill>
                  <a:srgbClr val="FF0000"/>
                </a:solidFill>
              </a:rPr>
              <a:t>       </a:t>
            </a:r>
            <a:r>
              <a:rPr lang="en-US" altLang="zh-CN" sz="1600" dirty="0"/>
              <a:t>1</a:t>
            </a:r>
            <a:r>
              <a:rPr lang="zh-CN" altLang="en-US" sz="1600" dirty="0"/>
              <a:t>、主线：成果登记</a:t>
            </a:r>
            <a:r>
              <a:rPr lang="en-US" altLang="zh-CN" sz="1600" dirty="0"/>
              <a:t>——</a:t>
            </a:r>
            <a:r>
              <a:rPr lang="zh-CN" altLang="en-US" sz="1600" dirty="0"/>
              <a:t>课题登记</a:t>
            </a:r>
            <a:r>
              <a:rPr lang="en-US" altLang="zh-CN" sz="1600" dirty="0"/>
              <a:t>——</a:t>
            </a:r>
            <a:r>
              <a:rPr lang="zh-CN" altLang="en-US" sz="1600" dirty="0"/>
              <a:t>申报项目</a:t>
            </a:r>
            <a:r>
              <a:rPr lang="en-US" altLang="zh-CN" sz="1600" dirty="0"/>
              <a:t>——</a:t>
            </a:r>
            <a:r>
              <a:rPr lang="zh-CN" altLang="en-US" sz="1600" dirty="0"/>
              <a:t>打印预览</a:t>
            </a:r>
            <a:r>
              <a:rPr lang="en-US" altLang="zh-CN" sz="1600" dirty="0"/>
              <a:t>——</a:t>
            </a:r>
            <a:r>
              <a:rPr lang="zh-CN" altLang="en-US" sz="1600" dirty="0"/>
              <a:t>修改内容</a:t>
            </a:r>
            <a:r>
              <a:rPr lang="en-US" altLang="zh-CN" sz="1600" dirty="0"/>
              <a:t>——</a:t>
            </a:r>
            <a:r>
              <a:rPr lang="zh-CN" altLang="en-US" sz="1600" dirty="0"/>
              <a:t>打印预览</a:t>
            </a:r>
            <a:r>
              <a:rPr lang="en-US" altLang="zh-CN" sz="1600" dirty="0"/>
              <a:t>——</a:t>
            </a:r>
            <a:r>
              <a:rPr lang="zh-CN" altLang="en-US" sz="1600" dirty="0"/>
              <a:t>提交给本单位</a:t>
            </a:r>
            <a:r>
              <a:rPr lang="en-US" altLang="zh-CN" sz="1600" dirty="0"/>
              <a:t>——</a:t>
            </a:r>
            <a:r>
              <a:rPr lang="zh-CN" altLang="en-US" sz="1600" dirty="0"/>
              <a:t>单位上报</a:t>
            </a:r>
            <a:r>
              <a:rPr lang="en-US" altLang="zh-CN" sz="1600" dirty="0"/>
              <a:t>——</a:t>
            </a:r>
            <a:r>
              <a:rPr lang="zh-CN" altLang="en-US" sz="1600" dirty="0"/>
              <a:t>下载申报书并打印。 </a:t>
            </a:r>
          </a:p>
          <a:p>
            <a:pPr>
              <a:lnSpc>
                <a:spcPct val="200000"/>
              </a:lnSpc>
            </a:pPr>
            <a:r>
              <a:rPr lang="zh-CN" altLang="en-US" sz="1600" dirty="0"/>
              <a:t> “申报项目”含：</a:t>
            </a:r>
            <a:r>
              <a:rPr lang="en-US" altLang="zh-CN" sz="1600" dirty="0"/>
              <a:t>1.</a:t>
            </a:r>
            <a:r>
              <a:rPr lang="zh-CN" altLang="en-US" sz="1600" dirty="0"/>
              <a:t>基本资料、</a:t>
            </a:r>
            <a:r>
              <a:rPr lang="en-US" altLang="zh-CN" sz="1600" dirty="0"/>
              <a:t>2.</a:t>
            </a:r>
            <a:r>
              <a:rPr lang="zh-CN" altLang="en-US" sz="1600" dirty="0"/>
              <a:t>课题成员、</a:t>
            </a:r>
            <a:r>
              <a:rPr lang="en-US" altLang="zh-CN" sz="1600" dirty="0"/>
              <a:t>3.</a:t>
            </a:r>
            <a:r>
              <a:rPr lang="zh-CN" altLang="en-US" sz="1600" dirty="0"/>
              <a:t>相关成果、</a:t>
            </a:r>
            <a:r>
              <a:rPr lang="en-US" altLang="zh-CN" sz="1600" dirty="0"/>
              <a:t>4.</a:t>
            </a:r>
            <a:r>
              <a:rPr lang="zh-CN" altLang="en-US" sz="1600" dirty="0"/>
              <a:t>承担课题引用、</a:t>
            </a:r>
            <a:r>
              <a:rPr lang="en-US" altLang="zh-CN" sz="1600" dirty="0"/>
              <a:t>5.</a:t>
            </a:r>
            <a:r>
              <a:rPr lang="zh-CN" altLang="en-US" sz="1600" dirty="0"/>
              <a:t>设计论证、</a:t>
            </a:r>
            <a:r>
              <a:rPr lang="en-US" altLang="zh-CN" sz="1600" dirty="0"/>
              <a:t>6.</a:t>
            </a:r>
            <a:r>
              <a:rPr lang="zh-CN" altLang="en-US" sz="1600" dirty="0"/>
              <a:t>可行性分析、</a:t>
            </a:r>
            <a:r>
              <a:rPr lang="en-US" altLang="zh-CN" sz="1600" dirty="0"/>
              <a:t>7.</a:t>
            </a:r>
            <a:r>
              <a:rPr lang="zh-CN" altLang="en-US" sz="1600" dirty="0"/>
              <a:t>预期成果与最终成果、</a:t>
            </a:r>
            <a:r>
              <a:rPr lang="en-US" altLang="zh-CN" sz="1600" dirty="0"/>
              <a:t>8.</a:t>
            </a:r>
            <a:r>
              <a:rPr lang="zh-CN" altLang="en-US" sz="1600" dirty="0"/>
              <a:t>经费管理承诺。 </a:t>
            </a:r>
          </a:p>
          <a:p>
            <a:pPr>
              <a:lnSpc>
                <a:spcPct val="150000"/>
              </a:lnSpc>
              <a:spcAft>
                <a:spcPts val="1200"/>
              </a:spcAft>
            </a:pPr>
            <a:r>
              <a:rPr lang="zh-CN" altLang="en-US" sz="1600" dirty="0"/>
              <a:t/>
            </a:r>
            <a:br>
              <a:rPr lang="zh-CN" altLang="en-US" sz="1600" dirty="0"/>
            </a:br>
            <a:endParaRPr lang="en-US" altLang="zh-CN" sz="1600" dirty="0" smtClean="0">
              <a:solidFill>
                <a:srgbClr val="FF0000"/>
              </a:solidFill>
            </a:endParaRPr>
          </a:p>
        </p:txBody>
      </p:sp>
    </p:spTree>
    <p:extLst>
      <p:ext uri="{BB962C8B-B14F-4D97-AF65-F5344CB8AC3E}">
        <p14:creationId xmlns:p14="http://schemas.microsoft.com/office/powerpoint/2010/main" val="38007344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63554" y="757233"/>
            <a:ext cx="8212446" cy="4247317"/>
          </a:xfrm>
          <a:prstGeom prst="rect">
            <a:avLst/>
          </a:prstGeom>
        </p:spPr>
        <p:txBody>
          <a:bodyPr wrap="square">
            <a:spAutoFit/>
          </a:bodyPr>
          <a:lstStyle/>
          <a:p>
            <a:pPr>
              <a:lnSpc>
                <a:spcPct val="150000"/>
              </a:lnSpc>
            </a:pPr>
            <a:r>
              <a:rPr lang="en-US" altLang="zh-CN" dirty="0"/>
              <a:t> </a:t>
            </a:r>
            <a:r>
              <a:rPr lang="en-US" altLang="zh-CN" dirty="0" smtClean="0"/>
              <a:t>        </a:t>
            </a:r>
            <a:r>
              <a:rPr lang="zh-CN" altLang="zh-CN" dirty="0" smtClean="0"/>
              <a:t>具体</a:t>
            </a:r>
            <a:r>
              <a:rPr lang="zh-CN" altLang="zh-CN" dirty="0"/>
              <a:t>步骤：双击从网上下载的</a:t>
            </a:r>
            <a:r>
              <a:rPr lang="en-US" altLang="zh-CN" dirty="0"/>
              <a:t>setup.exe</a:t>
            </a:r>
            <a:r>
              <a:rPr lang="zh-CN" altLang="zh-CN" dirty="0"/>
              <a:t>文件，进入申报软件的安装程序，选择一个安装路径或使用系统默认的路径安装申报软件（对于已经安装了申报软件并且需要保留历史数据的用户，请先备份历史数据）。申报软件安装的注意事项参见</a:t>
            </a:r>
            <a:r>
              <a:rPr lang="en-US" altLang="zh-CN" dirty="0"/>
              <a:t>“</a:t>
            </a:r>
            <a:r>
              <a:rPr lang="zh-CN" altLang="zh-CN" dirty="0"/>
              <a:t>系统安装说明</a:t>
            </a:r>
            <a:r>
              <a:rPr lang="en-US" altLang="zh-CN" dirty="0"/>
              <a:t>”</a:t>
            </a:r>
            <a:r>
              <a:rPr lang="zh-CN" altLang="zh-CN" dirty="0"/>
              <a:t>。  </a:t>
            </a:r>
            <a:endParaRPr lang="zh-CN" altLang="zh-CN" dirty="0">
              <a:solidFill>
                <a:srgbClr val="FF0000"/>
              </a:solidFill>
            </a:endParaRPr>
          </a:p>
          <a:p>
            <a:pPr>
              <a:lnSpc>
                <a:spcPct val="150000"/>
              </a:lnSpc>
            </a:pPr>
            <a:r>
              <a:rPr lang="en-US" altLang="zh-CN" b="1" dirty="0"/>
              <a:t> </a:t>
            </a:r>
            <a:r>
              <a:rPr lang="en-US" altLang="zh-CN" b="1" dirty="0" smtClean="0"/>
              <a:t>2.3</a:t>
            </a:r>
            <a:r>
              <a:rPr lang="en-US" altLang="zh-CN" b="1" dirty="0"/>
              <a:t> </a:t>
            </a:r>
            <a:r>
              <a:rPr lang="en-US" altLang="zh-CN" b="1" dirty="0" smtClean="0"/>
              <a:t>   </a:t>
            </a:r>
            <a:r>
              <a:rPr lang="zh-CN" altLang="zh-CN" b="1" dirty="0" smtClean="0"/>
              <a:t>申报</a:t>
            </a:r>
            <a:r>
              <a:rPr lang="zh-CN" altLang="zh-CN" b="1" dirty="0"/>
              <a:t>或个人单位填写申报内容并生成上报文件</a:t>
            </a:r>
            <a:r>
              <a:rPr lang="en-US" altLang="zh-CN" dirty="0"/>
              <a:t> </a:t>
            </a:r>
            <a:br>
              <a:rPr lang="en-US" altLang="zh-CN" dirty="0"/>
            </a:br>
            <a:r>
              <a:rPr lang="zh-CN" altLang="zh-CN" dirty="0"/>
              <a:t>　　</a:t>
            </a:r>
            <a:r>
              <a:rPr lang="zh-CN" altLang="zh-CN" dirty="0" smtClean="0"/>
              <a:t>申报</a:t>
            </a:r>
            <a:r>
              <a:rPr lang="zh-CN" altLang="zh-CN" dirty="0"/>
              <a:t>单位或个人使用申报软件填写申报内容并生成上报文件。</a:t>
            </a:r>
            <a:r>
              <a:rPr lang="en-US" altLang="zh-CN" dirty="0"/>
              <a:t/>
            </a:r>
            <a:br>
              <a:rPr lang="en-US" altLang="zh-CN" dirty="0"/>
            </a:br>
            <a:r>
              <a:rPr lang="zh-CN" altLang="zh-CN" dirty="0"/>
              <a:t>　　</a:t>
            </a:r>
            <a:r>
              <a:rPr lang="zh-CN" altLang="zh-CN" dirty="0" smtClean="0"/>
              <a:t>具体</a:t>
            </a:r>
            <a:r>
              <a:rPr lang="zh-CN" altLang="zh-CN" dirty="0"/>
              <a:t>步骤：申报单位或个人打开相应的录入系统，根据本单位或个人所申报的需要上报项目的类型选择科技计划、软科学或基金项目填报，填写申报内容，填写完成后，按照</a:t>
            </a:r>
            <a:r>
              <a:rPr lang="en-US" altLang="zh-CN" dirty="0"/>
              <a:t>“</a:t>
            </a:r>
            <a:r>
              <a:rPr lang="zh-CN" altLang="zh-CN" dirty="0"/>
              <a:t>系统菜单</a:t>
            </a:r>
            <a:r>
              <a:rPr lang="en-US" altLang="zh-CN" dirty="0"/>
              <a:t>→</a:t>
            </a:r>
            <a:r>
              <a:rPr lang="zh-CN" altLang="zh-CN" dirty="0"/>
              <a:t>文件</a:t>
            </a:r>
            <a:r>
              <a:rPr lang="en-US" altLang="zh-CN" dirty="0"/>
              <a:t>→</a:t>
            </a:r>
            <a:r>
              <a:rPr lang="zh-CN" altLang="zh-CN" dirty="0"/>
              <a:t>导出</a:t>
            </a:r>
            <a:r>
              <a:rPr lang="en-US" altLang="zh-CN" dirty="0"/>
              <a:t>→</a:t>
            </a:r>
            <a:r>
              <a:rPr lang="zh-CN" altLang="zh-CN" dirty="0"/>
              <a:t>导出申报书</a:t>
            </a:r>
            <a:r>
              <a:rPr lang="en-US" altLang="zh-CN" dirty="0"/>
              <a:t>→</a:t>
            </a:r>
            <a:r>
              <a:rPr lang="zh-CN" altLang="zh-CN" dirty="0"/>
              <a:t>确定</a:t>
            </a:r>
            <a:r>
              <a:rPr lang="en-US" altLang="zh-CN" dirty="0"/>
              <a:t>”</a:t>
            </a:r>
            <a:r>
              <a:rPr lang="zh-CN" altLang="zh-CN" dirty="0"/>
              <a:t>的流程导出相关文件。将导出的申报内容生成文件，以备上报</a:t>
            </a:r>
            <a:r>
              <a:rPr lang="zh-CN" altLang="zh-CN" dirty="0" smtClean="0"/>
              <a:t>。</a:t>
            </a:r>
            <a:r>
              <a:rPr lang="en-US" altLang="zh-CN" dirty="0"/>
              <a:t>  </a:t>
            </a:r>
            <a:r>
              <a:rPr lang="en-US" altLang="zh-CN" dirty="0">
                <a:solidFill>
                  <a:srgbClr val="FF0000"/>
                </a:solidFill>
              </a:rPr>
              <a:t>   </a:t>
            </a:r>
            <a:endParaRPr lang="zh-CN" altLang="zh-CN" dirty="0">
              <a:solidFill>
                <a:srgbClr val="FF0000"/>
              </a:solidFill>
            </a:endParaRPr>
          </a:p>
        </p:txBody>
      </p:sp>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
        <p:nvSpPr>
          <p:cNvPr id="4" name="矩形 3"/>
          <p:cNvSpPr/>
          <p:nvPr/>
        </p:nvSpPr>
        <p:spPr>
          <a:xfrm>
            <a:off x="684000" y="4914212"/>
            <a:ext cx="6192000" cy="507831"/>
          </a:xfrm>
          <a:prstGeom prst="rect">
            <a:avLst/>
          </a:prstGeom>
        </p:spPr>
        <p:txBody>
          <a:bodyPr wrap="square">
            <a:spAutoFit/>
          </a:bodyPr>
          <a:lstStyle/>
          <a:p>
            <a:pPr>
              <a:lnSpc>
                <a:spcPct val="150000"/>
              </a:lnSpc>
            </a:pPr>
            <a:r>
              <a:rPr lang="zh-CN" altLang="zh-CN" dirty="0">
                <a:solidFill>
                  <a:srgbClr val="FF0000"/>
                </a:solidFill>
              </a:rPr>
              <a:t>注：申报内容的附件容量总和请尽量不要超过</a:t>
            </a:r>
            <a:r>
              <a:rPr lang="en-US" altLang="zh-CN" dirty="0">
                <a:solidFill>
                  <a:srgbClr val="FF0000"/>
                </a:solidFill>
              </a:rPr>
              <a:t>0.5M</a:t>
            </a:r>
            <a:r>
              <a:rPr lang="zh-CN" altLang="zh-CN" dirty="0">
                <a:solidFill>
                  <a:srgbClr val="FF0000"/>
                </a:solidFill>
              </a:rPr>
              <a:t>。 </a:t>
            </a:r>
          </a:p>
        </p:txBody>
      </p:sp>
    </p:spTree>
    <p:extLst>
      <p:ext uri="{BB962C8B-B14F-4D97-AF65-F5344CB8AC3E}">
        <p14:creationId xmlns:p14="http://schemas.microsoft.com/office/powerpoint/2010/main" val="1948045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8"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63554" y="757233"/>
            <a:ext cx="8284446" cy="4662815"/>
          </a:xfrm>
          <a:prstGeom prst="rect">
            <a:avLst/>
          </a:prstGeom>
        </p:spPr>
        <p:txBody>
          <a:bodyPr wrap="square">
            <a:spAutoFit/>
          </a:bodyPr>
          <a:lstStyle/>
          <a:p>
            <a:pPr>
              <a:lnSpc>
                <a:spcPct val="150000"/>
              </a:lnSpc>
            </a:pPr>
            <a:r>
              <a:rPr lang="en-US" altLang="zh-CN" b="1" dirty="0" smtClean="0"/>
              <a:t>2.4</a:t>
            </a:r>
            <a:r>
              <a:rPr lang="en-US" altLang="zh-CN" b="1" dirty="0"/>
              <a:t> </a:t>
            </a:r>
            <a:r>
              <a:rPr lang="en-US" altLang="zh-CN" b="1" dirty="0" smtClean="0"/>
              <a:t> </a:t>
            </a:r>
            <a:r>
              <a:rPr lang="zh-CN" altLang="zh-CN" b="1" dirty="0" smtClean="0"/>
              <a:t>申报</a:t>
            </a:r>
            <a:r>
              <a:rPr lang="zh-CN" altLang="zh-CN" b="1" dirty="0"/>
              <a:t>单位或个人登录</a:t>
            </a:r>
            <a:r>
              <a:rPr lang="en-US" altLang="zh-CN" dirty="0"/>
              <a:t> </a:t>
            </a:r>
            <a:br>
              <a:rPr lang="en-US" altLang="zh-CN" dirty="0"/>
            </a:br>
            <a:r>
              <a:rPr lang="zh-CN" altLang="zh-CN" dirty="0"/>
              <a:t>　　</a:t>
            </a:r>
            <a:r>
              <a:rPr lang="zh-CN" altLang="zh-CN" dirty="0" smtClean="0"/>
              <a:t>申报</a:t>
            </a:r>
            <a:r>
              <a:rPr lang="zh-CN" altLang="zh-CN" dirty="0"/>
              <a:t>单位或个人登录</a:t>
            </a:r>
            <a:r>
              <a:rPr lang="en-US" altLang="zh-CN" dirty="0"/>
              <a:t>“</a:t>
            </a:r>
            <a:r>
              <a:rPr lang="zh-CN" altLang="zh-CN" dirty="0"/>
              <a:t>湘潭市科技计划业务管理信息系统</a:t>
            </a:r>
            <a:r>
              <a:rPr lang="en-US" altLang="zh-CN" dirty="0"/>
              <a:t>”</a:t>
            </a:r>
            <a:r>
              <a:rPr lang="zh-CN" altLang="zh-CN" dirty="0"/>
              <a:t>。</a:t>
            </a:r>
            <a:r>
              <a:rPr lang="en-US" altLang="zh-CN" dirty="0"/>
              <a:t/>
            </a:r>
            <a:br>
              <a:rPr lang="en-US" altLang="zh-CN" dirty="0"/>
            </a:br>
            <a:r>
              <a:rPr lang="zh-CN" altLang="zh-CN" dirty="0"/>
              <a:t>　　</a:t>
            </a:r>
            <a:r>
              <a:rPr lang="zh-CN" altLang="zh-CN" dirty="0" smtClean="0"/>
              <a:t>具体</a:t>
            </a:r>
            <a:r>
              <a:rPr lang="zh-CN" altLang="zh-CN" dirty="0"/>
              <a:t>步骤：申报单位或个人登录</a:t>
            </a:r>
            <a:r>
              <a:rPr lang="en-US" altLang="zh-CN" dirty="0"/>
              <a:t>“</a:t>
            </a:r>
            <a:r>
              <a:rPr lang="zh-CN" altLang="zh-CN" dirty="0"/>
              <a:t>湘潭市科学技术局</a:t>
            </a:r>
            <a:r>
              <a:rPr lang="en-US" altLang="zh-CN" dirty="0"/>
              <a:t>”</a:t>
            </a:r>
            <a:r>
              <a:rPr lang="zh-CN" altLang="zh-CN" dirty="0"/>
              <a:t>网站，在</a:t>
            </a:r>
            <a:r>
              <a:rPr lang="en-US" altLang="zh-CN" dirty="0"/>
              <a:t>“</a:t>
            </a:r>
            <a:r>
              <a:rPr lang="zh-CN" altLang="zh-CN" dirty="0"/>
              <a:t>网上申报</a:t>
            </a:r>
            <a:r>
              <a:rPr lang="en-US" altLang="zh-CN" dirty="0"/>
              <a:t>”</a:t>
            </a:r>
            <a:r>
              <a:rPr lang="zh-CN" altLang="zh-CN" dirty="0"/>
              <a:t>栏点击页面上的</a:t>
            </a:r>
            <a:r>
              <a:rPr lang="en-US" altLang="zh-CN" dirty="0"/>
              <a:t>“</a:t>
            </a:r>
            <a:r>
              <a:rPr lang="zh-CN" altLang="zh-CN" dirty="0"/>
              <a:t>申报单位登录</a:t>
            </a:r>
            <a:r>
              <a:rPr lang="en-US" altLang="zh-CN" dirty="0"/>
              <a:t>”</a:t>
            </a:r>
            <a:r>
              <a:rPr lang="zh-CN" altLang="zh-CN" dirty="0"/>
              <a:t>或</a:t>
            </a:r>
            <a:r>
              <a:rPr lang="en-US" altLang="zh-CN" dirty="0"/>
              <a:t>“</a:t>
            </a:r>
            <a:r>
              <a:rPr lang="zh-CN" altLang="zh-CN" dirty="0"/>
              <a:t>申报人登录</a:t>
            </a:r>
            <a:r>
              <a:rPr lang="en-US" altLang="zh-CN" dirty="0"/>
              <a:t>”</a:t>
            </a:r>
            <a:r>
              <a:rPr lang="zh-CN" altLang="zh-CN" dirty="0"/>
              <a:t>链接进入登录页面， 在登录页面中选择用户类型为</a:t>
            </a:r>
            <a:r>
              <a:rPr lang="en-US" altLang="zh-CN" dirty="0"/>
              <a:t>“</a:t>
            </a:r>
            <a:r>
              <a:rPr lang="zh-CN" altLang="zh-CN" dirty="0"/>
              <a:t>申报单位</a:t>
            </a:r>
            <a:r>
              <a:rPr lang="en-US" altLang="zh-CN" dirty="0"/>
              <a:t>”</a:t>
            </a:r>
            <a:r>
              <a:rPr lang="zh-CN" altLang="zh-CN" dirty="0"/>
              <a:t>或</a:t>
            </a:r>
            <a:r>
              <a:rPr lang="en-US" altLang="zh-CN" dirty="0"/>
              <a:t>“</a:t>
            </a:r>
            <a:r>
              <a:rPr lang="zh-CN" altLang="zh-CN" dirty="0"/>
              <a:t>申报人</a:t>
            </a:r>
            <a:r>
              <a:rPr lang="en-US" altLang="zh-CN" dirty="0"/>
              <a:t>”</a:t>
            </a:r>
            <a:r>
              <a:rPr lang="zh-CN" altLang="zh-CN" dirty="0"/>
              <a:t>，输入注册时申请的用户名、密码，点击</a:t>
            </a:r>
            <a:r>
              <a:rPr lang="en-US" altLang="zh-CN" dirty="0"/>
              <a:t>“</a:t>
            </a:r>
            <a:r>
              <a:rPr lang="zh-CN" altLang="zh-CN" dirty="0"/>
              <a:t>登录</a:t>
            </a:r>
            <a:r>
              <a:rPr lang="en-US" altLang="zh-CN" dirty="0"/>
              <a:t>”</a:t>
            </a:r>
            <a:r>
              <a:rPr lang="zh-CN" altLang="zh-CN" dirty="0"/>
              <a:t>按钮登录系统。 　　 </a:t>
            </a:r>
          </a:p>
          <a:p>
            <a:pPr>
              <a:lnSpc>
                <a:spcPct val="150000"/>
              </a:lnSpc>
            </a:pPr>
            <a:r>
              <a:rPr lang="en-US" altLang="zh-CN" b="1" dirty="0"/>
              <a:t>    </a:t>
            </a:r>
            <a:r>
              <a:rPr lang="en-US" altLang="zh-CN" b="1" dirty="0" smtClean="0"/>
              <a:t>2.5</a:t>
            </a:r>
            <a:r>
              <a:rPr lang="en-US" altLang="zh-CN" b="1" dirty="0"/>
              <a:t> </a:t>
            </a:r>
            <a:r>
              <a:rPr lang="en-US" altLang="zh-CN" b="1" dirty="0" smtClean="0"/>
              <a:t> </a:t>
            </a:r>
            <a:r>
              <a:rPr lang="zh-CN" altLang="zh-CN" b="1" dirty="0" smtClean="0"/>
              <a:t>导</a:t>
            </a:r>
            <a:r>
              <a:rPr lang="zh-CN" altLang="zh-CN" b="1" dirty="0"/>
              <a:t>入申报文件</a:t>
            </a:r>
            <a:r>
              <a:rPr lang="en-US" altLang="zh-CN" dirty="0"/>
              <a:t> </a:t>
            </a:r>
            <a:br>
              <a:rPr lang="en-US" altLang="zh-CN" dirty="0"/>
            </a:br>
            <a:r>
              <a:rPr lang="zh-CN" altLang="zh-CN" dirty="0"/>
              <a:t>　　</a:t>
            </a:r>
            <a:r>
              <a:rPr lang="en-US" altLang="zh-CN" dirty="0"/>
              <a:t> </a:t>
            </a:r>
            <a:r>
              <a:rPr lang="zh-CN" altLang="zh-CN" dirty="0" smtClean="0"/>
              <a:t>申报</a:t>
            </a:r>
            <a:r>
              <a:rPr lang="zh-CN" altLang="zh-CN" dirty="0"/>
              <a:t>单位或个人将项目文件上载，进行项目申报工作。</a:t>
            </a:r>
            <a:r>
              <a:rPr lang="en-US" altLang="zh-CN" dirty="0"/>
              <a:t/>
            </a:r>
            <a:br>
              <a:rPr lang="en-US" altLang="zh-CN" dirty="0"/>
            </a:br>
            <a:r>
              <a:rPr lang="zh-CN" altLang="zh-CN" dirty="0"/>
              <a:t>　　</a:t>
            </a:r>
            <a:r>
              <a:rPr lang="en-US" altLang="zh-CN" dirty="0"/>
              <a:t> </a:t>
            </a:r>
            <a:r>
              <a:rPr lang="zh-CN" altLang="zh-CN" dirty="0" smtClean="0"/>
              <a:t>具体</a:t>
            </a:r>
            <a:r>
              <a:rPr lang="zh-CN" altLang="zh-CN" dirty="0"/>
              <a:t>步骤：申报单位或个人用户在</a:t>
            </a:r>
            <a:r>
              <a:rPr lang="en-US" altLang="zh-CN" dirty="0"/>
              <a:t>“</a:t>
            </a:r>
            <a:r>
              <a:rPr lang="zh-CN" altLang="zh-CN" dirty="0"/>
              <a:t>湘潭市科技计划业务管理信息系统</a:t>
            </a:r>
            <a:r>
              <a:rPr lang="en-US" altLang="zh-CN" dirty="0"/>
              <a:t>”</a:t>
            </a:r>
            <a:r>
              <a:rPr lang="zh-CN" altLang="zh-CN" dirty="0"/>
              <a:t>左边菜单中点击</a:t>
            </a:r>
            <a:r>
              <a:rPr lang="en-US" altLang="zh-CN" dirty="0"/>
              <a:t>“</a:t>
            </a:r>
            <a:r>
              <a:rPr lang="zh-CN" altLang="zh-CN" dirty="0"/>
              <a:t>项目申报</a:t>
            </a:r>
            <a:r>
              <a:rPr lang="en-US" altLang="zh-CN" dirty="0"/>
              <a:t>”</a:t>
            </a:r>
            <a:r>
              <a:rPr lang="zh-CN" altLang="zh-CN" dirty="0"/>
              <a:t>功能，在项目申报页面中点击</a:t>
            </a:r>
            <a:r>
              <a:rPr lang="en-US" altLang="zh-CN" dirty="0"/>
              <a:t>“</a:t>
            </a:r>
            <a:r>
              <a:rPr lang="zh-CN" altLang="zh-CN" dirty="0"/>
              <a:t>导入申报文件</a:t>
            </a:r>
            <a:r>
              <a:rPr lang="en-US" altLang="zh-CN" dirty="0"/>
              <a:t>”</a:t>
            </a:r>
            <a:r>
              <a:rPr lang="zh-CN" altLang="zh-CN" dirty="0"/>
              <a:t>按钮导入申报录入系统生成的项目文件。 </a:t>
            </a:r>
            <a:endParaRPr lang="zh-CN" altLang="en-US" dirty="0"/>
          </a:p>
        </p:txBody>
      </p:sp>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1948045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52000" y="710900"/>
            <a:ext cx="2160000" cy="4616648"/>
          </a:xfrm>
          <a:prstGeom prst="rect">
            <a:avLst/>
          </a:prstGeom>
        </p:spPr>
        <p:txBody>
          <a:bodyPr wrap="square">
            <a:spAutoFit/>
          </a:bodyPr>
          <a:lstStyle/>
          <a:p>
            <a:pPr>
              <a:lnSpc>
                <a:spcPct val="150000"/>
              </a:lnSpc>
            </a:pPr>
            <a:r>
              <a:rPr lang="en-US" altLang="zh-CN" b="1" dirty="0" smtClean="0"/>
              <a:t>3</a:t>
            </a:r>
            <a:r>
              <a:rPr lang="zh-CN" altLang="en-US" b="1" dirty="0" smtClean="0"/>
              <a:t>、</a:t>
            </a:r>
            <a:r>
              <a:rPr lang="zh-CN" altLang="zh-CN" b="1" dirty="0" smtClean="0"/>
              <a:t>项目修改</a:t>
            </a:r>
            <a:r>
              <a:rPr lang="zh-CN" altLang="en-US" dirty="0" smtClean="0"/>
              <a:t/>
            </a:r>
            <a:br>
              <a:rPr lang="zh-CN" altLang="en-US" dirty="0" smtClean="0"/>
            </a:br>
            <a:r>
              <a:rPr lang="en-US" altLang="zh-CN" dirty="0" smtClean="0"/>
              <a:t>  </a:t>
            </a:r>
            <a:r>
              <a:rPr lang="en-US" altLang="zh-CN" sz="1600" dirty="0" smtClean="0"/>
              <a:t>       </a:t>
            </a:r>
            <a:r>
              <a:rPr lang="zh-CN" altLang="zh-CN" sz="1600" dirty="0" smtClean="0"/>
              <a:t>申报单位或个人对项目进行修改。</a:t>
            </a:r>
            <a:r>
              <a:rPr lang="en-US" altLang="zh-CN" sz="1600" dirty="0" smtClean="0"/>
              <a:t/>
            </a:r>
            <a:br>
              <a:rPr lang="en-US" altLang="zh-CN" sz="1600" dirty="0" smtClean="0"/>
            </a:br>
            <a:r>
              <a:rPr lang="zh-CN" altLang="zh-CN" sz="1600" dirty="0" smtClean="0"/>
              <a:t>　</a:t>
            </a:r>
            <a:r>
              <a:rPr lang="en-US" altLang="zh-CN" sz="1600" dirty="0" smtClean="0"/>
              <a:t>     </a:t>
            </a:r>
            <a:r>
              <a:rPr lang="zh-CN" altLang="zh-CN" sz="1600" dirty="0" smtClean="0"/>
              <a:t>具体步骤：申报单位或个人用户在</a:t>
            </a:r>
            <a:r>
              <a:rPr lang="en-US" altLang="zh-CN" sz="1600" dirty="0" smtClean="0"/>
              <a:t>“</a:t>
            </a:r>
            <a:r>
              <a:rPr lang="zh-CN" altLang="zh-CN" sz="1600" dirty="0" smtClean="0"/>
              <a:t>湘潭市科技计划业务管理信息系统</a:t>
            </a:r>
            <a:r>
              <a:rPr lang="en-US" altLang="zh-CN" sz="1600" dirty="0" smtClean="0"/>
              <a:t>”</a:t>
            </a:r>
            <a:r>
              <a:rPr lang="zh-CN" altLang="zh-CN" sz="1600" dirty="0" smtClean="0"/>
              <a:t>左边菜单中点击</a:t>
            </a:r>
            <a:r>
              <a:rPr lang="en-US" altLang="zh-CN" sz="1600" dirty="0" smtClean="0"/>
              <a:t>“</a:t>
            </a:r>
            <a:r>
              <a:rPr lang="zh-CN" altLang="zh-CN" sz="1600" dirty="0" smtClean="0"/>
              <a:t>项目申报</a:t>
            </a:r>
            <a:r>
              <a:rPr lang="en-US" altLang="zh-CN" sz="1600" dirty="0" smtClean="0"/>
              <a:t>”</a:t>
            </a:r>
            <a:r>
              <a:rPr lang="zh-CN" altLang="zh-CN" sz="1600" dirty="0" smtClean="0"/>
              <a:t>功能，选择需要修改的项目， 点击</a:t>
            </a:r>
            <a:r>
              <a:rPr lang="en-US" altLang="zh-CN" sz="1600" dirty="0" smtClean="0"/>
              <a:t>“</a:t>
            </a:r>
            <a:r>
              <a:rPr lang="zh-CN" altLang="zh-CN" sz="1600" dirty="0" smtClean="0"/>
              <a:t>项目修改</a:t>
            </a:r>
            <a:r>
              <a:rPr lang="en-US" altLang="zh-CN" sz="1600" dirty="0" smtClean="0"/>
              <a:t>”</a:t>
            </a:r>
            <a:r>
              <a:rPr lang="zh-CN" altLang="zh-CN" sz="1600" dirty="0" smtClean="0"/>
              <a:t>按钮进行项目内容的修改调整。</a:t>
            </a:r>
            <a:endParaRPr lang="en-US" altLang="zh-CN" sz="1600" dirty="0" smtClean="0"/>
          </a:p>
        </p:txBody>
      </p:sp>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8505" y="1242212"/>
            <a:ext cx="6341495" cy="315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8045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3074"/>
                                        </p:tgtEl>
                                        <p:attrNameLst>
                                          <p:attrName>style.visibility</p:attrName>
                                        </p:attrNameLst>
                                      </p:cBhvr>
                                      <p:to>
                                        <p:strVal val="visible"/>
                                      </p:to>
                                    </p:set>
                                    <p:anim calcmode="lin" valueType="num">
                                      <p:cBhvr additive="base">
                                        <p:cTn id="36" dur="500" fill="hold"/>
                                        <p:tgtEl>
                                          <p:spTgt spid="3074"/>
                                        </p:tgtEl>
                                        <p:attrNameLst>
                                          <p:attrName>ppt_x</p:attrName>
                                        </p:attrNameLst>
                                      </p:cBhvr>
                                      <p:tavLst>
                                        <p:tav tm="0">
                                          <p:val>
                                            <p:strVal val="1+#ppt_w/2"/>
                                          </p:val>
                                        </p:tav>
                                        <p:tav tm="100000">
                                          <p:val>
                                            <p:strVal val="#ppt_x"/>
                                          </p:val>
                                        </p:tav>
                                      </p:tavLst>
                                    </p:anim>
                                    <p:anim calcmode="lin" valueType="num">
                                      <p:cBhvr additive="base">
                                        <p:cTn id="37"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40000" y="755397"/>
            <a:ext cx="8170014" cy="4662815"/>
          </a:xfrm>
          <a:prstGeom prst="rect">
            <a:avLst/>
          </a:prstGeom>
        </p:spPr>
        <p:txBody>
          <a:bodyPr wrap="square">
            <a:spAutoFit/>
          </a:bodyPr>
          <a:lstStyle/>
          <a:p>
            <a:pPr>
              <a:lnSpc>
                <a:spcPct val="150000"/>
              </a:lnSpc>
            </a:pPr>
            <a:r>
              <a:rPr lang="en-US" altLang="zh-CN" b="1" dirty="0" smtClean="0"/>
              <a:t>4</a:t>
            </a:r>
            <a:r>
              <a:rPr lang="zh-CN" altLang="zh-CN" b="1" dirty="0" smtClean="0"/>
              <a:t>、</a:t>
            </a:r>
            <a:r>
              <a:rPr lang="zh-CN" altLang="zh-CN" b="1" dirty="0"/>
              <a:t>上报推荐单位</a:t>
            </a:r>
            <a:r>
              <a:rPr lang="en-US" altLang="zh-CN" dirty="0"/>
              <a:t> </a:t>
            </a:r>
            <a:br>
              <a:rPr lang="en-US" altLang="zh-CN" dirty="0"/>
            </a:br>
            <a:r>
              <a:rPr lang="zh-CN" altLang="zh-CN" dirty="0"/>
              <a:t>　　</a:t>
            </a:r>
            <a:r>
              <a:rPr lang="zh-CN" altLang="zh-CN" dirty="0" smtClean="0"/>
              <a:t>申报</a:t>
            </a:r>
            <a:r>
              <a:rPr lang="zh-CN" altLang="zh-CN" dirty="0"/>
              <a:t>单位或个人将项目上报给推荐单位。</a:t>
            </a:r>
            <a:r>
              <a:rPr lang="en-US" altLang="zh-CN" dirty="0"/>
              <a:t/>
            </a:r>
            <a:br>
              <a:rPr lang="en-US" altLang="zh-CN" dirty="0"/>
            </a:br>
            <a:r>
              <a:rPr lang="en-US" altLang="zh-CN" dirty="0"/>
              <a:t>        </a:t>
            </a:r>
            <a:r>
              <a:rPr lang="en-US" altLang="zh-CN" dirty="0" smtClean="0"/>
              <a:t> </a:t>
            </a:r>
            <a:r>
              <a:rPr lang="zh-CN" altLang="zh-CN" dirty="0" smtClean="0"/>
              <a:t>具体</a:t>
            </a:r>
            <a:r>
              <a:rPr lang="zh-CN" altLang="zh-CN" dirty="0"/>
              <a:t>步骤：申报单位或个人用户在</a:t>
            </a:r>
            <a:r>
              <a:rPr lang="en-US" altLang="zh-CN" dirty="0"/>
              <a:t>“</a:t>
            </a:r>
            <a:r>
              <a:rPr lang="zh-CN" altLang="zh-CN" dirty="0"/>
              <a:t>湘潭市科技计划业务管理信息系统</a:t>
            </a:r>
            <a:r>
              <a:rPr lang="en-US" altLang="zh-CN" dirty="0"/>
              <a:t>”</a:t>
            </a:r>
            <a:r>
              <a:rPr lang="zh-CN" altLang="zh-CN" dirty="0"/>
              <a:t>左边菜单中点击</a:t>
            </a:r>
            <a:r>
              <a:rPr lang="en-US" altLang="zh-CN" dirty="0"/>
              <a:t>“</a:t>
            </a:r>
            <a:r>
              <a:rPr lang="zh-CN" altLang="zh-CN" dirty="0"/>
              <a:t>项目申报</a:t>
            </a:r>
            <a:r>
              <a:rPr lang="en-US" altLang="zh-CN" dirty="0"/>
              <a:t>”</a:t>
            </a:r>
            <a:r>
              <a:rPr lang="zh-CN" altLang="zh-CN" dirty="0"/>
              <a:t>功能，在项目申报功能中选择需要上报的项目，点击</a:t>
            </a:r>
            <a:r>
              <a:rPr lang="en-US" altLang="zh-CN" dirty="0"/>
              <a:t>“</a:t>
            </a:r>
            <a:r>
              <a:rPr lang="zh-CN" altLang="zh-CN" dirty="0"/>
              <a:t>上报推荐单位</a:t>
            </a:r>
            <a:r>
              <a:rPr lang="en-US" altLang="zh-CN" dirty="0"/>
              <a:t>”</a:t>
            </a:r>
            <a:r>
              <a:rPr lang="zh-CN" altLang="zh-CN" dirty="0"/>
              <a:t>按钮，将项目上报给推荐单位。 </a:t>
            </a:r>
            <a:endParaRPr lang="en-US" altLang="zh-CN" dirty="0" smtClean="0"/>
          </a:p>
          <a:p>
            <a:pPr>
              <a:lnSpc>
                <a:spcPct val="150000"/>
              </a:lnSpc>
            </a:pPr>
            <a:r>
              <a:rPr lang="en-US" altLang="zh-CN" b="1" dirty="0" smtClean="0"/>
              <a:t>5</a:t>
            </a:r>
            <a:r>
              <a:rPr lang="zh-CN" altLang="zh-CN" b="1" dirty="0"/>
              <a:t>、打印申报材料</a:t>
            </a:r>
            <a:r>
              <a:rPr lang="en-US" altLang="zh-CN" dirty="0"/>
              <a:t> </a:t>
            </a:r>
            <a:br>
              <a:rPr lang="en-US" altLang="zh-CN" dirty="0"/>
            </a:br>
            <a:r>
              <a:rPr lang="zh-CN" altLang="zh-CN" dirty="0"/>
              <a:t>　　申报单位或个人将生成的项目申报书正式文本打印出来，与其它纸质材料一起提交给相应的推荐单位。</a:t>
            </a:r>
            <a:r>
              <a:rPr lang="en-US" altLang="zh-CN" dirty="0"/>
              <a:t/>
            </a:r>
            <a:br>
              <a:rPr lang="en-US" altLang="zh-CN" dirty="0"/>
            </a:br>
            <a:r>
              <a:rPr lang="en-US" altLang="zh-CN" dirty="0"/>
              <a:t>        </a:t>
            </a:r>
            <a:r>
              <a:rPr lang="zh-CN" altLang="zh-CN" dirty="0"/>
              <a:t>具体步骤：申报单位或个人用户在</a:t>
            </a:r>
            <a:r>
              <a:rPr lang="en-US" altLang="zh-CN" dirty="0"/>
              <a:t>“</a:t>
            </a:r>
            <a:r>
              <a:rPr lang="zh-CN" altLang="zh-CN" dirty="0"/>
              <a:t>湘潭市科技计划业务管理信息系统</a:t>
            </a:r>
            <a:r>
              <a:rPr lang="en-US" altLang="zh-CN" dirty="0"/>
              <a:t>”</a:t>
            </a:r>
            <a:r>
              <a:rPr lang="zh-CN" altLang="zh-CN" dirty="0"/>
              <a:t>左边菜单中点击</a:t>
            </a:r>
            <a:r>
              <a:rPr lang="en-US" altLang="zh-CN" dirty="0"/>
              <a:t>“</a:t>
            </a:r>
            <a:r>
              <a:rPr lang="zh-CN" altLang="zh-CN" dirty="0"/>
              <a:t>项目跟踪</a:t>
            </a:r>
            <a:r>
              <a:rPr lang="en-US" altLang="zh-CN" dirty="0"/>
              <a:t>”</a:t>
            </a:r>
            <a:r>
              <a:rPr lang="zh-CN" altLang="zh-CN" dirty="0"/>
              <a:t>功能，在项目跟踪功能中选择需要打印的项目，点击</a:t>
            </a:r>
            <a:r>
              <a:rPr lang="en-US" altLang="zh-CN" dirty="0"/>
              <a:t>“</a:t>
            </a:r>
            <a:r>
              <a:rPr lang="zh-CN" altLang="zh-CN" dirty="0"/>
              <a:t>打印申报材料</a:t>
            </a:r>
            <a:r>
              <a:rPr lang="en-US" altLang="zh-CN" dirty="0"/>
              <a:t>”</a:t>
            </a:r>
            <a:r>
              <a:rPr lang="zh-CN" altLang="zh-CN" dirty="0"/>
              <a:t>按钮，将生成项目申报书的正式文本打印后以备提交</a:t>
            </a:r>
            <a:r>
              <a:rPr lang="zh-CN" altLang="zh-CN" dirty="0" smtClean="0"/>
              <a:t>。</a:t>
            </a:r>
            <a:endParaRPr lang="zh-CN" altLang="zh-CN" dirty="0"/>
          </a:p>
        </p:txBody>
      </p:sp>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39740816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sp>
        <p:nvSpPr>
          <p:cNvPr id="5" name="矩形 4"/>
          <p:cNvSpPr/>
          <p:nvPr/>
        </p:nvSpPr>
        <p:spPr>
          <a:xfrm>
            <a:off x="468000" y="949395"/>
            <a:ext cx="8135997" cy="4108817"/>
          </a:xfrm>
          <a:prstGeom prst="rect">
            <a:avLst/>
          </a:prstGeom>
        </p:spPr>
        <p:txBody>
          <a:bodyPr wrap="square">
            <a:spAutoFit/>
          </a:bodyPr>
          <a:lstStyle/>
          <a:p>
            <a:pPr lvl="0"/>
            <a:r>
              <a:rPr lang="en-US" altLang="zh-CN" b="1" dirty="0"/>
              <a:t>6</a:t>
            </a:r>
            <a:r>
              <a:rPr lang="zh-CN" altLang="en-US" b="1" dirty="0"/>
              <a:t>、</a:t>
            </a:r>
            <a:r>
              <a:rPr lang="zh-CN" altLang="zh-CN" b="1" dirty="0"/>
              <a:t>项目跟踪</a:t>
            </a:r>
          </a:p>
          <a:p>
            <a:pPr>
              <a:lnSpc>
                <a:spcPct val="150000"/>
              </a:lnSpc>
            </a:pPr>
            <a:r>
              <a:rPr lang="en-US" altLang="zh-CN" dirty="0" smtClean="0"/>
              <a:t>         </a:t>
            </a:r>
            <a:r>
              <a:rPr lang="zh-CN" altLang="zh-CN" dirty="0" smtClean="0"/>
              <a:t>对于</a:t>
            </a:r>
            <a:r>
              <a:rPr lang="zh-CN" altLang="zh-CN" dirty="0"/>
              <a:t>已上报的项目，可通过此功能了解后续推荐、受理等环节的情况（此时，只能跟踪情况，不能做内容修改），并可通过点击“</a:t>
            </a:r>
            <a:r>
              <a:rPr lang="zh-CN" altLang="zh-CN" b="1" dirty="0"/>
              <a:t>打印申报材料”</a:t>
            </a:r>
            <a:r>
              <a:rPr lang="zh-CN" altLang="zh-CN" dirty="0"/>
              <a:t>功能打印项目的正式申报文本（此处打印的文本附有特设的水印标记）</a:t>
            </a:r>
            <a:r>
              <a:rPr lang="zh-CN" altLang="zh-CN" dirty="0" smtClean="0"/>
              <a:t>。</a:t>
            </a:r>
            <a:endParaRPr lang="en-US" altLang="zh-CN" dirty="0" smtClean="0"/>
          </a:p>
          <a:p>
            <a:pPr lvl="0">
              <a:lnSpc>
                <a:spcPct val="150000"/>
              </a:lnSpc>
            </a:pPr>
            <a:r>
              <a:rPr lang="en-US" altLang="zh-CN" dirty="0" smtClean="0"/>
              <a:t>       6.1 </a:t>
            </a:r>
            <a:r>
              <a:rPr lang="zh-CN" altLang="zh-CN" dirty="0" smtClean="0"/>
              <a:t>项目</a:t>
            </a:r>
            <a:r>
              <a:rPr lang="zh-CN" altLang="zh-CN" dirty="0"/>
              <a:t>信息查看</a:t>
            </a:r>
          </a:p>
          <a:p>
            <a:pPr>
              <a:lnSpc>
                <a:spcPct val="150000"/>
              </a:lnSpc>
            </a:pPr>
            <a:r>
              <a:rPr lang="en-US" altLang="zh-CN" dirty="0" smtClean="0"/>
              <a:t>         </a:t>
            </a:r>
            <a:r>
              <a:rPr lang="zh-CN" altLang="zh-CN" dirty="0" smtClean="0"/>
              <a:t>点击</a:t>
            </a:r>
            <a:r>
              <a:rPr lang="zh-CN" altLang="zh-CN" dirty="0"/>
              <a:t>“项目名称” 链接，即可查看所选项目详细信息。</a:t>
            </a:r>
          </a:p>
          <a:p>
            <a:pPr lvl="0">
              <a:lnSpc>
                <a:spcPct val="150000"/>
              </a:lnSpc>
            </a:pPr>
            <a:r>
              <a:rPr lang="en-US" altLang="zh-CN" dirty="0" smtClean="0"/>
              <a:t>       6.2 </a:t>
            </a:r>
            <a:r>
              <a:rPr lang="zh-CN" altLang="zh-CN" dirty="0" smtClean="0"/>
              <a:t>打印</a:t>
            </a:r>
            <a:r>
              <a:rPr lang="zh-CN" altLang="zh-CN" dirty="0"/>
              <a:t>申报书</a:t>
            </a:r>
          </a:p>
          <a:p>
            <a:pPr>
              <a:lnSpc>
                <a:spcPct val="150000"/>
              </a:lnSpc>
            </a:pPr>
            <a:r>
              <a:rPr lang="en-US" altLang="zh-CN" dirty="0" smtClean="0"/>
              <a:t>         </a:t>
            </a:r>
            <a:r>
              <a:rPr lang="zh-CN" altLang="zh-CN" dirty="0" smtClean="0"/>
              <a:t>在</a:t>
            </a:r>
            <a:r>
              <a:rPr lang="zh-CN" altLang="zh-CN" dirty="0"/>
              <a:t>项目申报主页面勾选项目名称前面的复选框以此表示选中此项目，然后点击“打印申报材料”按钮，系统将打印此项目申报材料。</a:t>
            </a:r>
          </a:p>
          <a:p>
            <a:pPr>
              <a:lnSpc>
                <a:spcPct val="150000"/>
              </a:lnSpc>
            </a:pPr>
            <a:endParaRPr lang="zh-CN" altLang="zh-CN" dirty="0"/>
          </a:p>
        </p:txBody>
      </p:sp>
    </p:spTree>
    <p:extLst>
      <p:ext uri="{BB962C8B-B14F-4D97-AF65-F5344CB8AC3E}">
        <p14:creationId xmlns:p14="http://schemas.microsoft.com/office/powerpoint/2010/main" val="1948045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8"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smtClean="0">
                <a:solidFill>
                  <a:srgbClr val="0070C0"/>
                </a:solidFill>
                <a:latin typeface="黑体" panose="02010609060101010101" pitchFamily="49" charset="-122"/>
                <a:ea typeface="黑体" panose="02010609060101010101" pitchFamily="49" charset="-122"/>
              </a:rPr>
              <a:t>湘潭市科技局科学研究项目的网上申报</a:t>
            </a:r>
            <a:endParaRPr lang="en-US" altLang="zh-CN" sz="2000" b="1" dirty="0">
              <a:solidFill>
                <a:srgbClr val="0070C0"/>
              </a:solidFill>
              <a:latin typeface="Impact" pitchFamily="34" charset="0"/>
              <a:ea typeface="微软雅黑" pitchFamily="34" charset="-122"/>
              <a:cs typeface="宋体" pitchFamily="2" charset="-122"/>
            </a:endParaRPr>
          </a:p>
        </p:txBody>
      </p:sp>
      <p:grpSp>
        <p:nvGrpSpPr>
          <p:cNvPr id="4" name="组合 3"/>
          <p:cNvGrpSpPr/>
          <p:nvPr/>
        </p:nvGrpSpPr>
        <p:grpSpPr>
          <a:xfrm>
            <a:off x="616211" y="1170212"/>
            <a:ext cx="8017357" cy="4829993"/>
            <a:chOff x="616211" y="1170212"/>
            <a:chExt cx="8017357" cy="4829993"/>
          </a:xfrm>
        </p:grpSpPr>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292" y="1170212"/>
              <a:ext cx="7661421" cy="2955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616211" y="4338212"/>
              <a:ext cx="8017357" cy="1661993"/>
            </a:xfrm>
            <a:prstGeom prst="rect">
              <a:avLst/>
            </a:prstGeom>
          </p:spPr>
          <p:txBody>
            <a:bodyPr wrap="square">
              <a:spAutoFit/>
            </a:bodyPr>
            <a:lstStyle/>
            <a:p>
              <a:pPr>
                <a:lnSpc>
                  <a:spcPct val="150000"/>
                </a:lnSpc>
              </a:pPr>
              <a:r>
                <a:rPr lang="en-US" altLang="zh-CN" dirty="0">
                  <a:solidFill>
                    <a:srgbClr val="FF0000"/>
                  </a:solidFill>
                </a:rPr>
                <a:t> </a:t>
              </a:r>
              <a:r>
                <a:rPr lang="zh-CN" altLang="zh-CN" sz="1600" dirty="0">
                  <a:solidFill>
                    <a:srgbClr val="FF0000"/>
                  </a:solidFill>
                </a:rPr>
                <a:t>注：在离线系统和</a:t>
              </a:r>
              <a:r>
                <a:rPr lang="en-US" altLang="zh-CN" sz="1600" dirty="0">
                  <a:solidFill>
                    <a:srgbClr val="FF0000"/>
                  </a:solidFill>
                </a:rPr>
                <a:t>“</a:t>
              </a:r>
              <a:r>
                <a:rPr lang="zh-CN" altLang="zh-CN" sz="1600" dirty="0">
                  <a:solidFill>
                    <a:srgbClr val="FF0000"/>
                  </a:solidFill>
                </a:rPr>
                <a:t>项目申报</a:t>
              </a:r>
              <a:r>
                <a:rPr lang="en-US" altLang="zh-CN" sz="1600" dirty="0">
                  <a:solidFill>
                    <a:srgbClr val="FF0000"/>
                  </a:solidFill>
                </a:rPr>
                <a:t>”</a:t>
              </a:r>
              <a:r>
                <a:rPr lang="zh-CN" altLang="zh-CN" sz="1600" dirty="0">
                  <a:solidFill>
                    <a:srgbClr val="FF0000"/>
                  </a:solidFill>
                </a:rPr>
                <a:t>功能中都有打印申报书的功能，所打印的内容仅供参考，不能作为上报的正式文本</a:t>
              </a:r>
              <a:r>
                <a:rPr lang="zh-CN" altLang="zh-CN" sz="1600" dirty="0" smtClean="0">
                  <a:solidFill>
                    <a:srgbClr val="FF0000"/>
                  </a:solidFill>
                </a:rPr>
                <a:t>。</a:t>
              </a:r>
              <a:r>
                <a:rPr lang="zh-CN" altLang="zh-CN" sz="1600" dirty="0">
                  <a:solidFill>
                    <a:srgbClr val="FF0000"/>
                  </a:solidFill>
                </a:rPr>
                <a:t>上报的正式文本需进入“项目跟踪”功能内打印附有水印的申报材料。</a:t>
              </a:r>
            </a:p>
            <a:p>
              <a:pPr>
                <a:lnSpc>
                  <a:spcPct val="150000"/>
                </a:lnSpc>
              </a:pPr>
              <a:endParaRPr lang="zh-CN" altLang="en-US" dirty="0"/>
            </a:p>
          </p:txBody>
        </p:sp>
      </p:grpSp>
    </p:spTree>
    <p:extLst>
      <p:ext uri="{BB962C8B-B14F-4D97-AF65-F5344CB8AC3E}">
        <p14:creationId xmlns:p14="http://schemas.microsoft.com/office/powerpoint/2010/main" val="31152156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300"/>
                                        <p:tgtEl>
                                          <p:spTgt spid="8"/>
                                        </p:tgtEl>
                                      </p:cBhvr>
                                    </p:animEffect>
                                    <p:anim calcmode="lin" valueType="num">
                                      <p:cBhvr>
                                        <p:cTn id="24" dur="300" fill="hold"/>
                                        <p:tgtEl>
                                          <p:spTgt spid="8"/>
                                        </p:tgtEl>
                                        <p:attrNameLst>
                                          <p:attrName>ppt_x</p:attrName>
                                        </p:attrNameLst>
                                      </p:cBhvr>
                                      <p:tavLst>
                                        <p:tav tm="0">
                                          <p:val>
                                            <p:strVal val="#ppt_x"/>
                                          </p:val>
                                        </p:tav>
                                        <p:tav tm="100000">
                                          <p:val>
                                            <p:strVal val="#ppt_x"/>
                                          </p:val>
                                        </p:tav>
                                      </p:tavLst>
                                    </p:anim>
                                    <p:anim calcmode="lin" valueType="num">
                                      <p:cBhvr>
                                        <p:cTn id="25" dur="3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原创设计师QQ598969553             _1"/>
          <p:cNvGrpSpPr>
            <a:grpSpLocks/>
          </p:cNvGrpSpPr>
          <p:nvPr/>
        </p:nvGrpSpPr>
        <p:grpSpPr bwMode="auto">
          <a:xfrm>
            <a:off x="-12700" y="-14673"/>
            <a:ext cx="9169400" cy="5956932"/>
            <a:chOff x="-12700" y="-12889"/>
            <a:chExt cx="9169400" cy="5156389"/>
          </a:xfrm>
        </p:grpSpPr>
        <p:pic>
          <p:nvPicPr>
            <p:cNvPr id="20" name="图片 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700" y="0"/>
              <a:ext cx="91694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0" y="-12889"/>
              <a:ext cx="9156700" cy="5143689"/>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原创设计师QQ598969553             _2"/>
          <p:cNvSpPr txBox="1">
            <a:spLocks noChangeArrowheads="1"/>
          </p:cNvSpPr>
          <p:nvPr/>
        </p:nvSpPr>
        <p:spPr bwMode="auto">
          <a:xfrm>
            <a:off x="2085975" y="1091250"/>
            <a:ext cx="4325223" cy="22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3800" dirty="0" smtClean="0">
                <a:solidFill>
                  <a:schemeClr val="bg1"/>
                </a:solidFill>
                <a:latin typeface="Helvetica-Roman-SemiB" pitchFamily="2" charset="0"/>
                <a:ea typeface="SimSun-ExtB" panose="02010609060101010101" pitchFamily="49" charset="-122"/>
                <a:cs typeface="Arial" panose="020B0604020202020204" pitchFamily="34" charset="0"/>
              </a:rPr>
              <a:t> Thanks</a:t>
            </a:r>
            <a:endParaRPr lang="zh-CN" altLang="en-US" sz="13800" dirty="0">
              <a:solidFill>
                <a:schemeClr val="bg1"/>
              </a:solidFill>
              <a:latin typeface="Helvetica-Roman-SemiB" pitchFamily="2" charset="0"/>
              <a:ea typeface="SimSun-ExtB" panose="02010609060101010101" pitchFamily="49" charset="-122"/>
              <a:cs typeface="Arial" panose="020B0604020202020204" pitchFamily="34" charset="0"/>
            </a:endParaRPr>
          </a:p>
        </p:txBody>
      </p:sp>
      <p:sp>
        <p:nvSpPr>
          <p:cNvPr id="24" name="原创设计师QQ598969553             _4"/>
          <p:cNvSpPr txBox="1">
            <a:spLocks noChangeArrowheads="1"/>
          </p:cNvSpPr>
          <p:nvPr/>
        </p:nvSpPr>
        <p:spPr bwMode="auto">
          <a:xfrm>
            <a:off x="2933700" y="3713913"/>
            <a:ext cx="3419475" cy="21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900"/>
              </a:lnSpc>
            </a:pPr>
            <a:endParaRPr lang="zh-CN" altLang="en-US" sz="600" dirty="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nvGrpSpPr>
          <p:cNvPr id="25" name="原创设计师QQ598969553             _5"/>
          <p:cNvGrpSpPr>
            <a:grpSpLocks/>
          </p:cNvGrpSpPr>
          <p:nvPr/>
        </p:nvGrpSpPr>
        <p:grpSpPr bwMode="auto">
          <a:xfrm>
            <a:off x="2405063" y="3295754"/>
            <a:ext cx="4386262" cy="51353"/>
            <a:chOff x="2404630" y="2852103"/>
            <a:chExt cx="4386695" cy="45720"/>
          </a:xfrm>
        </p:grpSpPr>
        <p:sp>
          <p:nvSpPr>
            <p:cNvPr id="26" name="任意多边形 3"/>
            <p:cNvSpPr/>
            <p:nvPr/>
          </p:nvSpPr>
          <p:spPr>
            <a:xfrm>
              <a:off x="2404630" y="2880360"/>
              <a:ext cx="1991591"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任意多边形 17"/>
            <p:cNvSpPr/>
            <p:nvPr/>
          </p:nvSpPr>
          <p:spPr>
            <a:xfrm flipH="1">
              <a:off x="4600575" y="2880360"/>
              <a:ext cx="2190750"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4479697" y="2852103"/>
              <a:ext cx="46043"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2" name="Picture 64"/>
          <p:cNvPicPr>
            <a:picLocks noGrp="1" noSelect="1" noRot="1" noChangeAspect="1" noMove="1" noResize="1" noChangeShapeType="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03675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par>
                                <p:cTn id="10" presetID="16" presetClass="entr" presetSubtype="21" fill="hold" nodeType="withEffect">
                                  <p:stCondLst>
                                    <p:cond delay="110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par>
                                <p:cTn id="13" presetID="53" presetClass="entr" presetSubtype="16" fill="hold" grpId="0" nodeType="withEffect" nodePh="1">
                                  <p:stCondLst>
                                    <p:cond delay="1500"/>
                                  </p:stCondLst>
                                  <p:endCondLst>
                                    <p:cond evt="begin" delay="0">
                                      <p:tn val="13"/>
                                    </p:cond>
                                  </p:endCondLst>
                                  <p:childTnLst>
                                    <p:set>
                                      <p:cBhvr>
                                        <p:cTn id="14" dur="1" fill="hold">
                                          <p:stCondLst>
                                            <p:cond delay="0"/>
                                          </p:stCondLst>
                                        </p:cTn>
                                        <p:tgtEl>
                                          <p:spTgt spid="24"/>
                                        </p:tgtEl>
                                        <p:attrNameLst>
                                          <p:attrName>style.visibility</p:attrName>
                                        </p:attrNameLst>
                                      </p:cBhvr>
                                      <p:to>
                                        <p:strVal val="visible"/>
                                      </p:to>
                                    </p:set>
                                    <p:anim calcmode="lin" valueType="num">
                                      <p:cBhvr>
                                        <p:cTn id="15" dur="750" fill="hold"/>
                                        <p:tgtEl>
                                          <p:spTgt spid="24"/>
                                        </p:tgtEl>
                                        <p:attrNameLst>
                                          <p:attrName>ppt_w</p:attrName>
                                        </p:attrNameLst>
                                      </p:cBhvr>
                                      <p:tavLst>
                                        <p:tav tm="0">
                                          <p:val>
                                            <p:fltVal val="0"/>
                                          </p:val>
                                        </p:tav>
                                        <p:tav tm="100000">
                                          <p:val>
                                            <p:strVal val="#ppt_w"/>
                                          </p:val>
                                        </p:tav>
                                      </p:tavLst>
                                    </p:anim>
                                    <p:anim calcmode="lin" valueType="num">
                                      <p:cBhvr>
                                        <p:cTn id="16" dur="750" fill="hold"/>
                                        <p:tgtEl>
                                          <p:spTgt spid="24"/>
                                        </p:tgtEl>
                                        <p:attrNameLst>
                                          <p:attrName>ppt_h</p:attrName>
                                        </p:attrNameLst>
                                      </p:cBhvr>
                                      <p:tavLst>
                                        <p:tav tm="0">
                                          <p:val>
                                            <p:fltVal val="0"/>
                                          </p:val>
                                        </p:tav>
                                        <p:tav tm="100000">
                                          <p:val>
                                            <p:strVal val="#ppt_h"/>
                                          </p:val>
                                        </p:tav>
                                      </p:tavLst>
                                    </p:anim>
                                    <p:animEffect transition="in" filter="fade">
                                      <p:cBhvr>
                                        <p:cTn id="17"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792788"/>
            <a:ext cx="8281663" cy="1354217"/>
          </a:xfrm>
          <a:prstGeom prst="rect">
            <a:avLst/>
          </a:prstGeom>
        </p:spPr>
        <p:txBody>
          <a:bodyPr wrap="square">
            <a:spAutoFit/>
          </a:bodyPr>
          <a:lstStyle/>
          <a:p>
            <a:pPr>
              <a:lnSpc>
                <a:spcPct val="150000"/>
              </a:lnSpc>
              <a:spcAft>
                <a:spcPts val="1200"/>
              </a:spcAft>
            </a:pPr>
            <a:r>
              <a:rPr lang="en-US" altLang="zh-CN" sz="1600" dirty="0" smtClean="0"/>
              <a:t>       </a:t>
            </a:r>
            <a:r>
              <a:rPr lang="zh-CN" altLang="en-US" sz="1600" dirty="0" smtClean="0">
                <a:solidFill>
                  <a:srgbClr val="FF0000"/>
                </a:solidFill>
              </a:rPr>
              <a:t>五、成果登记、课题登记</a:t>
            </a:r>
            <a:endParaRPr lang="en-US" altLang="zh-CN" sz="1600" dirty="0" smtClean="0">
              <a:solidFill>
                <a:srgbClr val="FF0000"/>
              </a:solidFill>
            </a:endParaRPr>
          </a:p>
          <a:p>
            <a:pPr>
              <a:lnSpc>
                <a:spcPct val="150000"/>
              </a:lnSpc>
              <a:spcAft>
                <a:spcPts val="1200"/>
              </a:spcAft>
            </a:pPr>
            <a:r>
              <a:rPr lang="en-US" altLang="zh-CN" sz="1600" dirty="0">
                <a:solidFill>
                  <a:srgbClr val="FF0000"/>
                </a:solidFill>
              </a:rPr>
              <a:t> </a:t>
            </a:r>
            <a:r>
              <a:rPr lang="en-US" altLang="zh-CN" sz="1600" dirty="0" smtClean="0">
                <a:solidFill>
                  <a:srgbClr val="FF0000"/>
                </a:solidFill>
              </a:rPr>
              <a:t>    </a:t>
            </a:r>
            <a:r>
              <a:rPr lang="zh-CN" altLang="en-US" sz="1600" dirty="0"/>
              <a:t/>
            </a:r>
            <a:br>
              <a:rPr lang="zh-CN" altLang="en-US" sz="1600" dirty="0"/>
            </a:br>
            <a:endParaRPr lang="en-US" altLang="zh-CN" sz="1600" dirty="0" smtClean="0">
              <a:solidFill>
                <a:srgbClr val="FF0000"/>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157" y="1458212"/>
            <a:ext cx="8273843" cy="230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26"/>
                                        </p:tgtEl>
                                        <p:attrNameLst>
                                          <p:attrName>style.visibility</p:attrName>
                                        </p:attrNameLst>
                                      </p:cBhvr>
                                      <p:to>
                                        <p:strVal val="visible"/>
                                      </p:to>
                                    </p:set>
                                    <p:anim calcmode="lin" valueType="num">
                                      <p:cBhvr additive="base">
                                        <p:cTn id="36" dur="500" fill="hold"/>
                                        <p:tgtEl>
                                          <p:spTgt spid="1026"/>
                                        </p:tgtEl>
                                        <p:attrNameLst>
                                          <p:attrName>ppt_x</p:attrName>
                                        </p:attrNameLst>
                                      </p:cBhvr>
                                      <p:tavLst>
                                        <p:tav tm="0">
                                          <p:val>
                                            <p:strVal val="#ppt_x"/>
                                          </p:val>
                                        </p:tav>
                                        <p:tav tm="100000">
                                          <p:val>
                                            <p:strVal val="#ppt_x"/>
                                          </p:val>
                                        </p:tav>
                                      </p:tavLst>
                                    </p:anim>
                                    <p:anim calcmode="lin" valueType="num">
                                      <p:cBhvr additive="base">
                                        <p:cTn id="37"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32" y="1098212"/>
            <a:ext cx="8332968" cy="39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050"/>
                                        </p:tgtEl>
                                        <p:attrNameLst>
                                          <p:attrName>style.visibility</p:attrName>
                                        </p:attrNameLst>
                                      </p:cBhvr>
                                      <p:to>
                                        <p:strVal val="visible"/>
                                      </p:to>
                                    </p:set>
                                    <p:anim calcmode="lin" valueType="num">
                                      <p:cBhvr additive="base">
                                        <p:cTn id="30" dur="500" fill="hold"/>
                                        <p:tgtEl>
                                          <p:spTgt spid="2050"/>
                                        </p:tgtEl>
                                        <p:attrNameLst>
                                          <p:attrName>ppt_x</p:attrName>
                                        </p:attrNameLst>
                                      </p:cBhvr>
                                      <p:tavLst>
                                        <p:tav tm="0">
                                          <p:val>
                                            <p:strVal val="#ppt_x"/>
                                          </p:val>
                                        </p:tav>
                                        <p:tav tm="100000">
                                          <p:val>
                                            <p:strVal val="#ppt_x"/>
                                          </p:val>
                                        </p:tav>
                                      </p:tavLst>
                                    </p:anim>
                                    <p:anim calcmode="lin" valueType="num">
                                      <p:cBhvr additive="base">
                                        <p:cTn id="31"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691" y="1170212"/>
            <a:ext cx="8429309" cy="2630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074"/>
                                        </p:tgtEl>
                                        <p:attrNameLst>
                                          <p:attrName>style.visibility</p:attrName>
                                        </p:attrNameLst>
                                      </p:cBhvr>
                                      <p:to>
                                        <p:strVal val="visible"/>
                                      </p:to>
                                    </p:set>
                                    <p:anim calcmode="lin" valueType="num">
                                      <p:cBhvr additive="base">
                                        <p:cTn id="30" dur="500" fill="hold"/>
                                        <p:tgtEl>
                                          <p:spTgt spid="3074"/>
                                        </p:tgtEl>
                                        <p:attrNameLst>
                                          <p:attrName>ppt_x</p:attrName>
                                        </p:attrNameLst>
                                      </p:cBhvr>
                                      <p:tavLst>
                                        <p:tav tm="0">
                                          <p:val>
                                            <p:strVal val="#ppt_x"/>
                                          </p:val>
                                        </p:tav>
                                        <p:tav tm="100000">
                                          <p:val>
                                            <p:strVal val="#ppt_x"/>
                                          </p:val>
                                        </p:tav>
                                      </p:tavLst>
                                    </p:anim>
                                    <p:anim calcmode="lin" valueType="num">
                                      <p:cBhvr additive="base">
                                        <p:cTn id="31"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743487"/>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5" y="260143"/>
            <a:ext cx="216113" cy="500249"/>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4" y="224930"/>
            <a:ext cx="4360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dirty="0">
                <a:solidFill>
                  <a:srgbClr val="0070C0"/>
                </a:solidFill>
                <a:latin typeface="黑体" panose="02010609060101010101" pitchFamily="49" charset="-122"/>
                <a:ea typeface="黑体" panose="02010609060101010101" pitchFamily="49" charset="-122"/>
              </a:rPr>
              <a:t>湖南省教育科学规划课题网上申报系统</a:t>
            </a:r>
            <a:endParaRPr lang="en-US" altLang="zh-CN" sz="2000" b="1" dirty="0">
              <a:solidFill>
                <a:srgbClr val="0070C0"/>
              </a:solidFill>
              <a:latin typeface="Impact" pitchFamily="34" charset="0"/>
              <a:ea typeface="微软雅黑" pitchFamily="34" charset="-122"/>
              <a:cs typeface="宋体" pitchFamily="2" charset="-122"/>
            </a:endParaRPr>
          </a:p>
        </p:txBody>
      </p:sp>
      <p:pic>
        <p:nvPicPr>
          <p:cNvPr id="29" name="Picture 64"/>
          <p:cNvPicPr>
            <a:picLocks noGrp="1" noSelect="1" noRot="1" noChangeAspect="1" noMove="1" noResize="1" noChangeShapeType="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2991" y="20454943"/>
            <a:ext cx="1978025" cy="59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设计师QQ598969553             _12"/>
          <p:cNvSpPr/>
          <p:nvPr/>
        </p:nvSpPr>
        <p:spPr>
          <a:xfrm>
            <a:off x="322337" y="792788"/>
            <a:ext cx="8281663" cy="1354217"/>
          </a:xfrm>
          <a:prstGeom prst="rect">
            <a:avLst/>
          </a:prstGeom>
        </p:spPr>
        <p:txBody>
          <a:bodyPr wrap="square">
            <a:spAutoFit/>
          </a:bodyPr>
          <a:lstStyle/>
          <a:p>
            <a:pPr>
              <a:lnSpc>
                <a:spcPct val="150000"/>
              </a:lnSpc>
              <a:spcAft>
                <a:spcPts val="1200"/>
              </a:spcAft>
            </a:pPr>
            <a:r>
              <a:rPr lang="en-US" altLang="zh-CN" sz="1600" dirty="0" smtClean="0"/>
              <a:t>       </a:t>
            </a:r>
            <a:r>
              <a:rPr lang="zh-CN" altLang="en-US" sz="1600" dirty="0">
                <a:solidFill>
                  <a:srgbClr val="FF0000"/>
                </a:solidFill>
              </a:rPr>
              <a:t>六、项目申报</a:t>
            </a:r>
            <a:endParaRPr lang="en-US" altLang="zh-CN" sz="1600" dirty="0">
              <a:solidFill>
                <a:srgbClr val="FF0000"/>
              </a:solidFill>
            </a:endParaRPr>
          </a:p>
          <a:p>
            <a:pPr>
              <a:lnSpc>
                <a:spcPct val="150000"/>
              </a:lnSpc>
              <a:spcAft>
                <a:spcPts val="1200"/>
              </a:spcAft>
            </a:pPr>
            <a:r>
              <a:rPr lang="zh-CN" altLang="en-US" sz="1600" dirty="0"/>
              <a:t/>
            </a:r>
            <a:br>
              <a:rPr lang="zh-CN" altLang="en-US" sz="1600" dirty="0"/>
            </a:br>
            <a:endParaRPr lang="en-US" altLang="zh-CN" sz="1600" dirty="0" smtClean="0">
              <a:solidFill>
                <a:srgbClr val="FF0000"/>
              </a:solidFill>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706" y="1530212"/>
            <a:ext cx="8584294" cy="3213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785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 fill="hold"/>
                                        <p:tgtEl>
                                          <p:spTgt spid="3"/>
                                        </p:tgtEl>
                                        <p:attrNameLst>
                                          <p:attrName>ppt_x</p:attrName>
                                        </p:attrNameLst>
                                      </p:cBhvr>
                                      <p:tavLst>
                                        <p:tav tm="0">
                                          <p:val>
                                            <p:strVal val="0-#ppt_w/2"/>
                                          </p:val>
                                        </p:tav>
                                        <p:tav tm="100000">
                                          <p:val>
                                            <p:strVal val="#ppt_x"/>
                                          </p:val>
                                        </p:tav>
                                      </p:tavLst>
                                    </p:anim>
                                    <p:anim calcmode="lin" valueType="num">
                                      <p:cBhvr additive="base">
                                        <p:cTn id="8" dur="1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
                            </p:stCondLst>
                            <p:childTnLst>
                              <p:par>
                                <p:cTn id="10" presetID="35" presetClass="emph" presetSubtype="0" fill="hold" grpId="1" nodeType="afterEffect">
                                  <p:stCondLst>
                                    <p:cond delay="0"/>
                                  </p:stCondLst>
                                  <p:childTnLst>
                                    <p:anim calcmode="discrete" valueType="str">
                                      <p:cBhvr>
                                        <p:cTn id="11" dur="100" fill="hold"/>
                                        <p:tgtEl>
                                          <p:spTgt spid="3"/>
                                        </p:tgtEl>
                                        <p:attrNameLst>
                                          <p:attrName>style.visibility</p:attrName>
                                        </p:attrNameLst>
                                      </p:cBhvr>
                                      <p:tavLst>
                                        <p:tav tm="0">
                                          <p:val>
                                            <p:strVal val="hidden"/>
                                          </p:val>
                                        </p:tav>
                                        <p:tav tm="50000">
                                          <p:val>
                                            <p:strVal val="visible"/>
                                          </p:val>
                                        </p:tav>
                                      </p:tavLst>
                                    </p:anim>
                                  </p:childTnLst>
                                </p:cTn>
                              </p:par>
                            </p:childTnLst>
                          </p:cTn>
                        </p:par>
                        <p:par>
                          <p:cTn id="12" fill="hold">
                            <p:stCondLst>
                              <p:cond delay="110"/>
                            </p:stCondLst>
                            <p:childTnLst>
                              <p:par>
                                <p:cTn id="13" presetID="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610"/>
                            </p:stCondLst>
                            <p:childTnLst>
                              <p:par>
                                <p:cTn id="18" presetID="35" presetClass="emph" presetSubtype="0" repeatCount="3000" fill="hold" grpId="1" nodeType="afterEffect">
                                  <p:stCondLst>
                                    <p:cond delay="0"/>
                                  </p:stCondLst>
                                  <p:childTnLst>
                                    <p:anim calcmode="discrete" valueType="str">
                                      <p:cBhvr>
                                        <p:cTn id="19" dur="100" fill="hold"/>
                                        <p:tgtEl>
                                          <p:spTgt spid="2"/>
                                        </p:tgtEl>
                                        <p:attrNameLst>
                                          <p:attrName>style.visibility</p:attrName>
                                        </p:attrNameLst>
                                      </p:cBhvr>
                                      <p:tavLst>
                                        <p:tav tm="0">
                                          <p:val>
                                            <p:strVal val="hidden"/>
                                          </p:val>
                                        </p:tav>
                                        <p:tav tm="50000">
                                          <p:val>
                                            <p:strVal val="visible"/>
                                          </p:val>
                                        </p:tav>
                                      </p:tavLst>
                                    </p:anim>
                                  </p:childTnLst>
                                </p:cTn>
                              </p:par>
                            </p:childTnLst>
                          </p:cTn>
                        </p:par>
                        <p:par>
                          <p:cTn id="20" fill="hold">
                            <p:stCondLst>
                              <p:cond delay="91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300"/>
                                        <p:tgtEl>
                                          <p:spTgt spid="4"/>
                                        </p:tgtEl>
                                      </p:cBhvr>
                                    </p:animEffect>
                                    <p:anim calcmode="lin" valueType="num">
                                      <p:cBhvr>
                                        <p:cTn id="24" dur="300" fill="hold"/>
                                        <p:tgtEl>
                                          <p:spTgt spid="4"/>
                                        </p:tgtEl>
                                        <p:attrNameLst>
                                          <p:attrName>ppt_x</p:attrName>
                                        </p:attrNameLst>
                                      </p:cBhvr>
                                      <p:tavLst>
                                        <p:tav tm="0">
                                          <p:val>
                                            <p:strVal val="#ppt_x"/>
                                          </p:val>
                                        </p:tav>
                                        <p:tav tm="100000">
                                          <p:val>
                                            <p:strVal val="#ppt_x"/>
                                          </p:val>
                                        </p:tav>
                                      </p:tavLst>
                                    </p:anim>
                                    <p:anim calcmode="lin" valueType="num">
                                      <p:cBhvr>
                                        <p:cTn id="25" dur="3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098"/>
                                        </p:tgtEl>
                                        <p:attrNameLst>
                                          <p:attrName>style.visibility</p:attrName>
                                        </p:attrNameLst>
                                      </p:cBhvr>
                                      <p:to>
                                        <p:strVal val="visible"/>
                                      </p:to>
                                    </p:set>
                                    <p:anim calcmode="lin" valueType="num">
                                      <p:cBhvr additive="base">
                                        <p:cTn id="36" dur="500" fill="hold"/>
                                        <p:tgtEl>
                                          <p:spTgt spid="4098"/>
                                        </p:tgtEl>
                                        <p:attrNameLst>
                                          <p:attrName>ppt_x</p:attrName>
                                        </p:attrNameLst>
                                      </p:cBhvr>
                                      <p:tavLst>
                                        <p:tav tm="0">
                                          <p:val>
                                            <p:strVal val="#ppt_x"/>
                                          </p:val>
                                        </p:tav>
                                        <p:tav tm="100000">
                                          <p:val>
                                            <p:strVal val="#ppt_x"/>
                                          </p:val>
                                        </p:tav>
                                      </p:tavLst>
                                    </p:anim>
                                    <p:anim calcmode="lin" valueType="num">
                                      <p:cBhvr additive="base">
                                        <p:cTn id="37"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6" grpId="0"/>
    </p:bldLst>
  </p:timing>
</p:sld>
</file>

<file path=ppt/theme/theme1.xml><?xml version="1.0" encoding="utf-8"?>
<a:theme xmlns:a="http://schemas.openxmlformats.org/drawingml/2006/main" name="第一PPT，www.1ppt.com">
  <a:themeElements>
    <a:clrScheme name="自定义 10">
      <a:dk1>
        <a:sysClr val="windowText" lastClr="000000"/>
      </a:dk1>
      <a:lt1>
        <a:sysClr val="window" lastClr="FFFFFF"/>
      </a:lt1>
      <a:dk2>
        <a:srgbClr val="44546A"/>
      </a:dk2>
      <a:lt2>
        <a:srgbClr val="E7E6E6"/>
      </a:lt2>
      <a:accent1>
        <a:srgbClr val="0076DA"/>
      </a:accent1>
      <a:accent2>
        <a:srgbClr val="404040"/>
      </a:accent2>
      <a:accent3>
        <a:srgbClr val="0076DA"/>
      </a:accent3>
      <a:accent4>
        <a:srgbClr val="404040"/>
      </a:accent4>
      <a:accent5>
        <a:srgbClr val="0076DA"/>
      </a:accent5>
      <a:accent6>
        <a:srgbClr val="40404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TotalTime>
  <Words>2355</Words>
  <Application>Microsoft Office PowerPoint</Application>
  <PresentationFormat>自定义</PresentationFormat>
  <Paragraphs>249</Paragraphs>
  <Slides>56</Slides>
  <Notes>55</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企业简介</dc:title>
  <dc:creator>www.1ppt.com</dc:creator>
  <cp:keywords>www.1ppt.com</cp:keywords>
  <cp:lastModifiedBy>Windows</cp:lastModifiedBy>
  <cp:revision>239</cp:revision>
  <dcterms:created xsi:type="dcterms:W3CDTF">2016-02-29T06:04:00Z</dcterms:created>
  <dcterms:modified xsi:type="dcterms:W3CDTF">2018-05-15T09:26:48Z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